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sldIdLst>
    <p:sldId id="265" r:id="rId2"/>
    <p:sldId id="256" r:id="rId3"/>
    <p:sldId id="262" r:id="rId4"/>
    <p:sldId id="263" r:id="rId5"/>
    <p:sldId id="267" r:id="rId6"/>
    <p:sldId id="268" r:id="rId7"/>
    <p:sldId id="259" r:id="rId8"/>
    <p:sldId id="264" r:id="rId9"/>
    <p:sldId id="260" r:id="rId10"/>
    <p:sldId id="261" r:id="rId11"/>
    <p:sldId id="266" r:id="rId1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>
        <p:scale>
          <a:sx n="107" d="100"/>
          <a:sy n="107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08F9-9456-4853-AEFA-0D93B0907DA8}" type="datetimeFigureOut">
              <a:rPr lang="sl-SI" smtClean="0"/>
              <a:t>29.5.2017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FE04D73-54CB-4797-8B07-AB92B715FD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66160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08F9-9456-4853-AEFA-0D93B0907DA8}" type="datetimeFigureOut">
              <a:rPr lang="sl-SI" smtClean="0"/>
              <a:t>29.5.2017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FE04D73-54CB-4797-8B07-AB92B715FD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50569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08F9-9456-4853-AEFA-0D93B0907DA8}" type="datetimeFigureOut">
              <a:rPr lang="sl-SI" smtClean="0"/>
              <a:t>29.5.2017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FE04D73-54CB-4797-8B07-AB92B715FD14}" type="slidenum">
              <a:rPr lang="sl-SI" smtClean="0"/>
              <a:t>‹#›</a:t>
            </a:fld>
            <a:endParaRPr lang="sl-SI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8749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08F9-9456-4853-AEFA-0D93B0907DA8}" type="datetimeFigureOut">
              <a:rPr lang="sl-SI" smtClean="0"/>
              <a:t>29.5.2017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E04D73-54CB-4797-8B07-AB92B715FD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1402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08F9-9456-4853-AEFA-0D93B0907DA8}" type="datetimeFigureOut">
              <a:rPr lang="sl-SI" smtClean="0"/>
              <a:t>29.5.2017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E04D73-54CB-4797-8B07-AB92B715FD14}" type="slidenum">
              <a:rPr lang="sl-SI" smtClean="0"/>
              <a:t>‹#›</a:t>
            </a:fld>
            <a:endParaRPr lang="sl-SI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31559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08F9-9456-4853-AEFA-0D93B0907DA8}" type="datetimeFigureOut">
              <a:rPr lang="sl-SI" smtClean="0"/>
              <a:t>29.5.2017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E04D73-54CB-4797-8B07-AB92B715FD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58527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08F9-9456-4853-AEFA-0D93B0907DA8}" type="datetimeFigureOut">
              <a:rPr lang="sl-SI" smtClean="0"/>
              <a:t>29.5.2017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4D73-54CB-4797-8B07-AB92B715FD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91900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08F9-9456-4853-AEFA-0D93B0907DA8}" type="datetimeFigureOut">
              <a:rPr lang="sl-SI" smtClean="0"/>
              <a:t>29.5.2017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4D73-54CB-4797-8B07-AB92B715FD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8786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08F9-9456-4853-AEFA-0D93B0907DA8}" type="datetimeFigureOut">
              <a:rPr lang="sl-SI" smtClean="0"/>
              <a:t>29.5.2017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4D73-54CB-4797-8B07-AB92B715FD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31574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08F9-9456-4853-AEFA-0D93B0907DA8}" type="datetimeFigureOut">
              <a:rPr lang="sl-SI" smtClean="0"/>
              <a:t>29.5.2017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FE04D73-54CB-4797-8B07-AB92B715FD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72815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08F9-9456-4853-AEFA-0D93B0907DA8}" type="datetimeFigureOut">
              <a:rPr lang="sl-SI" smtClean="0"/>
              <a:t>29.5.2017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FE04D73-54CB-4797-8B07-AB92B715FD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91995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08F9-9456-4853-AEFA-0D93B0907DA8}" type="datetimeFigureOut">
              <a:rPr lang="sl-SI" smtClean="0"/>
              <a:t>29.5.2017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FE04D73-54CB-4797-8B07-AB92B715FD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4687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08F9-9456-4853-AEFA-0D93B0907DA8}" type="datetimeFigureOut">
              <a:rPr lang="sl-SI" smtClean="0"/>
              <a:t>29.5.2017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4D73-54CB-4797-8B07-AB92B715FD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7333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08F9-9456-4853-AEFA-0D93B0907DA8}" type="datetimeFigureOut">
              <a:rPr lang="sl-SI" smtClean="0"/>
              <a:t>29.5.2017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4D73-54CB-4797-8B07-AB92B715FD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2692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08F9-9456-4853-AEFA-0D93B0907DA8}" type="datetimeFigureOut">
              <a:rPr lang="sl-SI" smtClean="0"/>
              <a:t>29.5.2017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4D73-54CB-4797-8B07-AB92B715FD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67273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08F9-9456-4853-AEFA-0D93B0907DA8}" type="datetimeFigureOut">
              <a:rPr lang="sl-SI" smtClean="0"/>
              <a:t>29.5.2017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E04D73-54CB-4797-8B07-AB92B715FD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6481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808F9-9456-4853-AEFA-0D93B0907DA8}" type="datetimeFigureOut">
              <a:rPr lang="sl-SI" smtClean="0"/>
              <a:t>29.5.2017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FE04D73-54CB-4797-8B07-AB92B715FD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741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  <p:sldLayoutId id="2147483884" r:id="rId14"/>
    <p:sldLayoutId id="2147483885" r:id="rId15"/>
    <p:sldLayoutId id="21474838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l-SI" dirty="0" smtClean="0"/>
              <a:t>Mednarodni strokovni posvet</a:t>
            </a:r>
            <a:br>
              <a:rPr lang="sl-SI" dirty="0" smtClean="0"/>
            </a:br>
            <a:r>
              <a:rPr lang="sl-SI" sz="3100" dirty="0" smtClean="0"/>
              <a:t>„Vloga in naloge psihologa, delujočega na področju vzgoje in izobraževanja“</a:t>
            </a:r>
            <a:endParaRPr lang="sl-SI" sz="31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l-SI" dirty="0" smtClean="0"/>
              <a:t>Ljubljana, 14.12.2016</a:t>
            </a:r>
          </a:p>
          <a:p>
            <a:pPr marL="0" indent="0" algn="ctr">
              <a:buNone/>
            </a:pPr>
            <a:endParaRPr lang="sl-SI" dirty="0"/>
          </a:p>
          <a:p>
            <a:pPr marL="0" indent="0" algn="ctr">
              <a:buNone/>
            </a:pPr>
            <a:endParaRPr lang="sl-SI" dirty="0" smtClean="0"/>
          </a:p>
          <a:p>
            <a:pPr marL="0" indent="0" algn="ctr">
              <a:buNone/>
            </a:pPr>
            <a:r>
              <a:rPr lang="sl-SI" sz="4800" b="1" dirty="0" smtClean="0"/>
              <a:t>PSIHOLOG V VRTCU</a:t>
            </a:r>
          </a:p>
          <a:p>
            <a:pPr marL="0" indent="0" algn="ctr">
              <a:buNone/>
            </a:pPr>
            <a:endParaRPr lang="sl-SI" dirty="0"/>
          </a:p>
          <a:p>
            <a:pPr marL="0" indent="0" algn="ctr">
              <a:buNone/>
            </a:pPr>
            <a:endParaRPr lang="sl-SI" dirty="0" smtClean="0"/>
          </a:p>
          <a:p>
            <a:pPr marL="0" indent="0" algn="ctr">
              <a:buNone/>
            </a:pPr>
            <a:r>
              <a:rPr lang="sl-SI" dirty="0" smtClean="0"/>
              <a:t>Božena Stritih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3943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Svetovalno delo in sodelovanje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z vodstvom vrtca (razvojne, projektne naloge, posvetovanje)</a:t>
            </a:r>
          </a:p>
          <a:p>
            <a:pPr marL="0" indent="0">
              <a:buNone/>
            </a:pPr>
            <a:endParaRPr lang="sl-SI" sz="2400" dirty="0" smtClean="0"/>
          </a:p>
          <a:p>
            <a:r>
              <a:rPr lang="sl-SI" sz="2400" dirty="0" smtClean="0"/>
              <a:t>s strokovnimi delavci vrtca  (OPP, projekti, izobraževanje)</a:t>
            </a:r>
          </a:p>
          <a:p>
            <a:endParaRPr lang="sl-SI" sz="2400" dirty="0"/>
          </a:p>
          <a:p>
            <a:r>
              <a:rPr lang="sl-SI" sz="2400" dirty="0" smtClean="0"/>
              <a:t>Sodelovanje z zunanjimi strokovnimi in raziskovalnimi institucijami (zdravstvo, sociala, fakultete)</a:t>
            </a:r>
          </a:p>
          <a:p>
            <a:pPr marL="0" indent="0">
              <a:buNone/>
            </a:pPr>
            <a:endParaRPr lang="sl-SI" sz="2400" dirty="0" smtClean="0"/>
          </a:p>
        </p:txBody>
      </p:sp>
    </p:spTree>
    <p:extLst>
      <p:ext uri="{BB962C8B-B14F-4D97-AF65-F5344CB8AC3E}">
        <p14:creationId xmlns:p14="http://schemas.microsoft.com/office/powerpoint/2010/main" val="112024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Identiteta psihologa v vrtcu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sz="2400" b="1" dirty="0" err="1" smtClean="0"/>
              <a:t>EuroPsy</a:t>
            </a:r>
            <a:r>
              <a:rPr lang="sl-SI" sz="2400" b="1" dirty="0" smtClean="0"/>
              <a:t> </a:t>
            </a:r>
            <a:r>
              <a:rPr lang="sl-SI" sz="2400" dirty="0" smtClean="0"/>
              <a:t> certifikat (2012)</a:t>
            </a:r>
          </a:p>
          <a:p>
            <a:r>
              <a:rPr lang="sl-SI" sz="2400" dirty="0" smtClean="0"/>
              <a:t>Strokovne in poklicne kompetence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10078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Psiholog v vrtcu</a:t>
            </a:r>
            <a:endParaRPr lang="sl-SI" dirty="0"/>
          </a:p>
        </p:txBody>
      </p:sp>
      <p:sp>
        <p:nvSpPr>
          <p:cNvPr id="4" name="Označba mesta vsebin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800" dirty="0" smtClean="0"/>
              <a:t>Psiholog v vlogi </a:t>
            </a:r>
            <a:r>
              <a:rPr lang="sl-SI" sz="2800" b="1" dirty="0" smtClean="0"/>
              <a:t>svetovalnega delavca</a:t>
            </a:r>
          </a:p>
          <a:p>
            <a:endParaRPr lang="sl-SI" sz="2800" b="1" dirty="0"/>
          </a:p>
        </p:txBody>
      </p:sp>
    </p:spTree>
    <p:extLst>
      <p:ext uri="{BB962C8B-B14F-4D97-AF65-F5344CB8AC3E}">
        <p14:creationId xmlns:p14="http://schemas.microsoft.com/office/powerpoint/2010/main" val="29737375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Svetovalna služba v vrtcu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400" dirty="0" smtClean="0"/>
              <a:t>Leto 2015</a:t>
            </a:r>
            <a:r>
              <a:rPr lang="sl-SI" sz="2400" dirty="0"/>
              <a:t>: </a:t>
            </a:r>
            <a:r>
              <a:rPr lang="sl-SI" sz="2400" b="1" dirty="0"/>
              <a:t>34 psihologov </a:t>
            </a:r>
            <a:r>
              <a:rPr lang="sl-SI" sz="2400" b="1" dirty="0" smtClean="0"/>
              <a:t>od </a:t>
            </a:r>
            <a:r>
              <a:rPr lang="sl-SI" sz="2400" b="1" dirty="0"/>
              <a:t>155 </a:t>
            </a:r>
            <a:r>
              <a:rPr lang="sl-SI" sz="2400" b="1" dirty="0" smtClean="0"/>
              <a:t>svetovalnih delavcev </a:t>
            </a:r>
            <a:r>
              <a:rPr lang="sl-SI" sz="2400" dirty="0" smtClean="0"/>
              <a:t>v vrtcih (podatek RASDS, Statistični urad RS)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387069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Svetovalna služba v vrtcu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v 90.-h začetek zaposlovanja svetovalnih delavcev v vrtcih</a:t>
            </a:r>
          </a:p>
          <a:p>
            <a:r>
              <a:rPr lang="sl-SI" sz="2400" dirty="0" smtClean="0"/>
              <a:t>Zakon o vrtcih (</a:t>
            </a:r>
            <a:r>
              <a:rPr lang="sl-SI" sz="2400" dirty="0" err="1" smtClean="0"/>
              <a:t>ZVr</a:t>
            </a:r>
            <a:r>
              <a:rPr lang="sl-SI" sz="2400" dirty="0" smtClean="0"/>
              <a:t>, 1996)</a:t>
            </a:r>
          </a:p>
          <a:p>
            <a:r>
              <a:rPr lang="sl-SI" sz="2400" dirty="0" smtClean="0"/>
              <a:t>Pravilnik o normativih za opravljanje dejavnosti predšolske vzgoje:  </a:t>
            </a:r>
            <a:r>
              <a:rPr lang="sl-SI" sz="2400" b="1" dirty="0" smtClean="0"/>
              <a:t>1</a:t>
            </a:r>
            <a:r>
              <a:rPr lang="sl-SI" sz="2400" dirty="0" smtClean="0"/>
              <a:t> svetovalni delavec / </a:t>
            </a:r>
            <a:r>
              <a:rPr lang="sl-SI" sz="2400" dirty="0"/>
              <a:t>na </a:t>
            </a:r>
            <a:r>
              <a:rPr lang="sl-SI" sz="2400" b="1" dirty="0"/>
              <a:t>30 oddelkov </a:t>
            </a:r>
            <a:endParaRPr lang="sl-SI" sz="2400" b="1" dirty="0" smtClean="0"/>
          </a:p>
          <a:p>
            <a:r>
              <a:rPr lang="sl-SI" sz="2400" dirty="0" smtClean="0"/>
              <a:t>Programske smernice za svetovalno delo v vrtcu (1999)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28228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Programske smernice za svetovalno delo v vrtcu (1999)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000" dirty="0"/>
              <a:t>Temeljni cilj svetovalne službe v vrtcu je </a:t>
            </a:r>
            <a:r>
              <a:rPr lang="sl-SI" sz="2000" b="1" dirty="0"/>
              <a:t>omogočiti in podpreti </a:t>
            </a:r>
            <a:r>
              <a:rPr lang="sl-SI" sz="2000" dirty="0"/>
              <a:t>optimalni razvoj vsakega otroka ne glede na spol, socialno in kulturno poreklo, veroizpoved, narodno pripadnost ter telesno ali duševno konstitucijo.</a:t>
            </a:r>
            <a:br>
              <a:rPr lang="sl-SI" sz="2000" dirty="0"/>
            </a:br>
            <a:endParaRPr lang="sl-SI" sz="2000" dirty="0" smtClean="0"/>
          </a:p>
          <a:p>
            <a:r>
              <a:rPr lang="sl-SI" sz="2000" dirty="0" smtClean="0"/>
              <a:t>Delo </a:t>
            </a:r>
            <a:r>
              <a:rPr lang="sl-SI" sz="2000" dirty="0"/>
              <a:t>svetovalne službe v vrtcu je namenjeno </a:t>
            </a:r>
            <a:r>
              <a:rPr lang="sl-SI" sz="2000" b="1" dirty="0"/>
              <a:t>vsem </a:t>
            </a:r>
            <a:r>
              <a:rPr lang="sl-SI" sz="2000" dirty="0"/>
              <a:t>otrokom. </a:t>
            </a:r>
          </a:p>
        </p:txBody>
      </p:sp>
    </p:spTree>
    <p:extLst>
      <p:ext uri="{BB962C8B-B14F-4D97-AF65-F5344CB8AC3E}">
        <p14:creationId xmlns:p14="http://schemas.microsoft.com/office/powerpoint/2010/main" val="845242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Smernice za svetovalno delo v vrtcu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/>
              <a:t>Svetovalna služba se vključuje v kompleksno reševanje pedagoških, psiholoških, socialnih in tudi organizacijskih vprašanj v vrtcu preko </a:t>
            </a:r>
            <a:r>
              <a:rPr lang="sl-SI" b="1" dirty="0"/>
              <a:t>treh</a:t>
            </a:r>
            <a:r>
              <a:rPr lang="sl-SI" dirty="0"/>
              <a:t>, med seboj povezanih ter prepletenih </a:t>
            </a:r>
            <a:r>
              <a:rPr lang="sl-SI" b="1" dirty="0"/>
              <a:t>osnovnih dejavnosti </a:t>
            </a:r>
            <a:r>
              <a:rPr lang="sl-SI" dirty="0"/>
              <a:t>svetovalne službe, in sicer:</a:t>
            </a:r>
            <a:br>
              <a:rPr lang="sl-SI" dirty="0"/>
            </a:br>
            <a:endParaRPr lang="sl-SI" dirty="0"/>
          </a:p>
          <a:p>
            <a:r>
              <a:rPr lang="sl-SI" b="1" dirty="0"/>
              <a:t>dejavnosti pomoči</a:t>
            </a:r>
            <a:r>
              <a:rPr lang="sl-SI" dirty="0"/>
              <a:t>: priprava in vključitev otroka v vrtec, v šolo, posvetovanje ob kritičnih situacijah v družini (rojstvo sorojenca, razveza ali ločitev, selitev, smrt, odvisnost </a:t>
            </a:r>
            <a:r>
              <a:rPr lang="sl-SI" dirty="0" smtClean="0"/>
              <a:t>…)</a:t>
            </a:r>
          </a:p>
          <a:p>
            <a:r>
              <a:rPr lang="sl-SI" b="1" dirty="0" smtClean="0"/>
              <a:t>razvojnih </a:t>
            </a:r>
            <a:r>
              <a:rPr lang="sl-SI" b="1" dirty="0"/>
              <a:t>in preventivnih dejavnosti</a:t>
            </a:r>
            <a:r>
              <a:rPr lang="sl-SI" dirty="0"/>
              <a:t>: posvetovanje o vzgoji in otrokovem razvoju, pomoč pri odpravljanju razvojnih, čustvenih in vedenjskih težav ter stisk (težave hranjenja, močenja, blatenja, spanja, nemirnost, agresivno vedenje),</a:t>
            </a:r>
            <a:br>
              <a:rPr lang="sl-SI" dirty="0"/>
            </a:br>
            <a:r>
              <a:rPr lang="sl-SI" dirty="0"/>
              <a:t>pomoč pri težavah in motnjah razvoja, spodbujanje nadarjenega otroka …</a:t>
            </a:r>
            <a:br>
              <a:rPr lang="sl-SI" dirty="0"/>
            </a:br>
            <a:r>
              <a:rPr lang="sl-SI" dirty="0"/>
              <a:t>dejavnosti načrtovanja in evalvacije</a:t>
            </a:r>
            <a:r>
              <a:rPr lang="sl-SI" dirty="0" smtClean="0"/>
              <a:t>.</a:t>
            </a:r>
          </a:p>
          <a:p>
            <a:pPr marL="0" indent="0">
              <a:buNone/>
            </a:pPr>
            <a:r>
              <a:rPr lang="sl-SI" dirty="0" smtClean="0"/>
              <a:t>S </a:t>
            </a:r>
            <a:r>
              <a:rPr lang="sl-SI" dirty="0"/>
              <a:t>temi dejavnostmi pomaga </a:t>
            </a:r>
            <a:r>
              <a:rPr lang="sl-SI" b="1" dirty="0"/>
              <a:t>vsem udeležencem </a:t>
            </a:r>
            <a:r>
              <a:rPr lang="sl-SI" dirty="0"/>
              <a:t>v vrtcu (vzgojiteljem, otrokom, staršem, vodstvu vrtca) ter z njimi sodeluje na različnih področjih vsakodnevnega življenja in dela v vrtcu.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19177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86691" y="34434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l-SI" dirty="0" smtClean="0"/>
              <a:t>	</a:t>
            </a:r>
            <a:br>
              <a:rPr lang="sl-SI" dirty="0" smtClean="0"/>
            </a:br>
            <a:r>
              <a:rPr lang="sl-SI" dirty="0" smtClean="0"/>
              <a:t>Smernice za svetovalno delo v vrtcu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b="1" dirty="0" smtClean="0"/>
          </a:p>
          <a:p>
            <a:r>
              <a:rPr lang="sl-SI" sz="2400" dirty="0" smtClean="0"/>
              <a:t>Svetovalno delo v vrtcu temelji </a:t>
            </a:r>
            <a:r>
              <a:rPr lang="sl-SI" sz="2400" b="1" dirty="0" smtClean="0"/>
              <a:t>na prostovoljnosti</a:t>
            </a:r>
            <a:r>
              <a:rPr lang="sl-SI" sz="2400" dirty="0" smtClean="0"/>
              <a:t>, </a:t>
            </a:r>
            <a:r>
              <a:rPr lang="sl-SI" sz="2400" b="1" dirty="0" smtClean="0"/>
              <a:t>skupnem dogovoru </a:t>
            </a:r>
            <a:r>
              <a:rPr lang="sl-SI" sz="2400" dirty="0" smtClean="0"/>
              <a:t>ter </a:t>
            </a:r>
            <a:r>
              <a:rPr lang="sl-SI" sz="2400" b="1" dirty="0" smtClean="0"/>
              <a:t>zaupnosti </a:t>
            </a:r>
            <a:r>
              <a:rPr lang="sl-SI" sz="2400" dirty="0" smtClean="0"/>
              <a:t>in je usmerjeno v dobrobit otroka. 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18725941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Svetovalno delo z otroki/ za otroke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b="1" dirty="0" smtClean="0"/>
              <a:t>Prepoznavanje</a:t>
            </a:r>
            <a:r>
              <a:rPr lang="sl-SI" sz="2400" dirty="0" smtClean="0"/>
              <a:t> razvojno rizičnih otrok (razvojni primanjkljaji, posebnosti v razvoju, socialno prikrajšani otroci, otroci priseljencev in tujcev…)</a:t>
            </a:r>
          </a:p>
          <a:p>
            <a:r>
              <a:rPr lang="sl-SI" sz="2400" b="1" dirty="0" smtClean="0"/>
              <a:t>Koordiniranje dela</a:t>
            </a:r>
            <a:r>
              <a:rPr lang="sl-SI" sz="2400" dirty="0" smtClean="0"/>
              <a:t>  z otroki s posebnimi potrebami (ZUOPP-1)</a:t>
            </a:r>
          </a:p>
          <a:p>
            <a:r>
              <a:rPr lang="sl-SI" sz="2400" dirty="0" smtClean="0"/>
              <a:t>Različne </a:t>
            </a:r>
            <a:r>
              <a:rPr lang="sl-SI" sz="2400" b="1" dirty="0" smtClean="0"/>
              <a:t>preventivne aktivnosti</a:t>
            </a:r>
            <a:r>
              <a:rPr lang="sl-SI" sz="2400" dirty="0" smtClean="0"/>
              <a:t> z /za otroke (npr. socialne igre)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85471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Svetovalno delo – delo s starši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l-SI" b="1" dirty="0"/>
              <a:t>Sodelovanje s starši poteka v obliki individualnih pogovorov ali skupnih </a:t>
            </a:r>
            <a:r>
              <a:rPr lang="sl-SI" b="1" dirty="0" smtClean="0"/>
              <a:t>srečanj</a:t>
            </a:r>
            <a:r>
              <a:rPr lang="sl-SI" b="1" dirty="0"/>
              <a:t>:</a:t>
            </a:r>
            <a:endParaRPr lang="sl-SI" b="1" dirty="0" smtClean="0"/>
          </a:p>
          <a:p>
            <a:r>
              <a:rPr lang="sl-SI" dirty="0" smtClean="0"/>
              <a:t>v </a:t>
            </a:r>
            <a:r>
              <a:rPr lang="sl-SI" dirty="0"/>
              <a:t>zvezi z </a:t>
            </a:r>
            <a:r>
              <a:rPr lang="sl-SI" dirty="0" smtClean="0"/>
              <a:t>vključitvijo </a:t>
            </a:r>
            <a:r>
              <a:rPr lang="sl-SI" dirty="0"/>
              <a:t>in uvajanjem otrok v vrtec;</a:t>
            </a:r>
          </a:p>
          <a:p>
            <a:pPr lvl="0"/>
            <a:r>
              <a:rPr lang="sl-SI" dirty="0"/>
              <a:t>če </a:t>
            </a:r>
            <a:r>
              <a:rPr lang="sl-SI" dirty="0" smtClean="0"/>
              <a:t>imajo </a:t>
            </a:r>
            <a:r>
              <a:rPr lang="sl-SI" dirty="0"/>
              <a:t>vprašanja glede otrokovega razvoja (na gibalnem, kognitivnem, govornem, čustvenem ali socialnem področju);</a:t>
            </a:r>
          </a:p>
          <a:p>
            <a:pPr lvl="0"/>
            <a:r>
              <a:rPr lang="sl-SI" dirty="0"/>
              <a:t>če pri otroku </a:t>
            </a:r>
            <a:r>
              <a:rPr lang="sl-SI" dirty="0" smtClean="0"/>
              <a:t>opažajo </a:t>
            </a:r>
            <a:r>
              <a:rPr lang="sl-SI" dirty="0"/>
              <a:t>znake stiske (težave s spanjem, hranjenjem, neprimerno vedenje, razdražljivost, jokavost …);</a:t>
            </a:r>
          </a:p>
          <a:p>
            <a:pPr lvl="0"/>
            <a:r>
              <a:rPr lang="sl-SI" dirty="0"/>
              <a:t>če se </a:t>
            </a:r>
            <a:r>
              <a:rPr lang="sl-SI" dirty="0" smtClean="0"/>
              <a:t>srečajo </a:t>
            </a:r>
            <a:r>
              <a:rPr lang="sl-SI" dirty="0"/>
              <a:t>s težavami pri vzgoji (trma, grizenje, neposlušnost …);</a:t>
            </a:r>
          </a:p>
          <a:p>
            <a:pPr lvl="0"/>
            <a:r>
              <a:rPr lang="sl-SI" dirty="0"/>
              <a:t>ob soočanju z različnimi situacijami v družini (rojstvo bratca ali sestrice, selitev, smrt, razveza …);</a:t>
            </a:r>
          </a:p>
          <a:p>
            <a:pPr lvl="0"/>
            <a:r>
              <a:rPr lang="sl-SI" dirty="0"/>
              <a:t>v zvezi s težavami otroka pri vključevanju in sodelovanju v skupini; </a:t>
            </a:r>
          </a:p>
          <a:p>
            <a:r>
              <a:rPr lang="sl-SI" dirty="0" smtClean="0"/>
              <a:t>glede </a:t>
            </a:r>
            <a:r>
              <a:rPr lang="sl-SI" dirty="0"/>
              <a:t>možne strokovne pomoči otrokom s posebnimi potrebami; </a:t>
            </a:r>
          </a:p>
          <a:p>
            <a:pPr lvl="0"/>
            <a:r>
              <a:rPr lang="sl-SI" dirty="0"/>
              <a:t>pri prehodu iz vrtca v šolo (odložitev všolanja, priprava otroka na vstop v šolo …).</a:t>
            </a:r>
          </a:p>
        </p:txBody>
      </p:sp>
    </p:spTree>
    <p:extLst>
      <p:ext uri="{BB962C8B-B14F-4D97-AF65-F5344CB8AC3E}">
        <p14:creationId xmlns:p14="http://schemas.microsoft.com/office/powerpoint/2010/main" val="310482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ata">
  <a:themeElements>
    <a:clrScheme name="Jat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Jat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Jat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1406</TotalTime>
  <Words>435</Words>
  <Application>Microsoft Office PowerPoint</Application>
  <PresentationFormat>Po meri</PresentationFormat>
  <Paragraphs>51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2" baseType="lpstr">
      <vt:lpstr>Jata</vt:lpstr>
      <vt:lpstr>Mednarodni strokovni posvet „Vloga in naloge psihologa, delujočega na področju vzgoje in izobraževanja“</vt:lpstr>
      <vt:lpstr>Psiholog v vrtcu</vt:lpstr>
      <vt:lpstr>Svetovalna služba v vrtcu</vt:lpstr>
      <vt:lpstr>Svetovalna služba v vrtcu</vt:lpstr>
      <vt:lpstr>Programske smernice za svetovalno delo v vrtcu (1999)</vt:lpstr>
      <vt:lpstr>Smernice za svetovalno delo v vrtcu</vt:lpstr>
      <vt:lpstr>  Smernice za svetovalno delo v vrtcu</vt:lpstr>
      <vt:lpstr>Svetovalno delo z otroki/ za otroke</vt:lpstr>
      <vt:lpstr>Svetovalno delo – delo s starši</vt:lpstr>
      <vt:lpstr>Svetovalno delo in sodelovanje</vt:lpstr>
      <vt:lpstr>Identiteta psihologa v vrtcu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Vloga psihologa v vrtcu</dc:title>
  <dc:creator>viz15</dc:creator>
  <cp:lastModifiedBy>Lidija Srša</cp:lastModifiedBy>
  <cp:revision>20</cp:revision>
  <dcterms:created xsi:type="dcterms:W3CDTF">2016-11-14T09:34:59Z</dcterms:created>
  <dcterms:modified xsi:type="dcterms:W3CDTF">2017-05-29T11:23:50Z</dcterms:modified>
</cp:coreProperties>
</file>