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63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108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0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4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0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4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0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3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22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3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25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97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96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8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dirty="0" smtClean="0"/>
              <a:t>Mednarodni strokovni posvet</a:t>
            </a:r>
            <a:br>
              <a:rPr lang="sl-SI" dirty="0" smtClean="0"/>
            </a:br>
            <a:r>
              <a:rPr lang="sl-SI" sz="3100" dirty="0" smtClean="0"/>
              <a:t>„Vloga in naloge psihologa, delujočega na področju vzgoje in izobraževanja“</a:t>
            </a:r>
            <a:endParaRPr lang="sl-SI" sz="31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330036" y="2410691"/>
            <a:ext cx="10023764" cy="3766272"/>
          </a:xfrm>
        </p:spPr>
        <p:txBody>
          <a:bodyPr/>
          <a:lstStyle/>
          <a:p>
            <a:pPr marL="0" indent="0" algn="ctr">
              <a:buNone/>
            </a:pPr>
            <a:r>
              <a:rPr lang="sl-SI" dirty="0" smtClean="0"/>
              <a:t>Ljubljana, 14.12.2016</a:t>
            </a:r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r>
              <a:rPr lang="sl-SI" sz="4800" b="1" dirty="0" smtClean="0"/>
              <a:t>PSIHOLOG V SREDNJI ŠOLI, 2. </a:t>
            </a:r>
            <a:r>
              <a:rPr lang="sl-SI" sz="4800" b="1" smtClean="0"/>
              <a:t>del</a:t>
            </a:r>
            <a:endParaRPr lang="sl-SI" sz="4800" b="1" dirty="0" smtClean="0"/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/>
              <a:t>Lidija Srša</a:t>
            </a:r>
          </a:p>
        </p:txBody>
      </p:sp>
    </p:spTree>
    <p:extLst>
      <p:ext uri="{BB962C8B-B14F-4D97-AF65-F5344CB8AC3E}">
        <p14:creationId xmlns:p14="http://schemas.microsoft.com/office/powerpoint/2010/main" val="94814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KARIERNA ORIENTACIJA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2174032"/>
            <a:ext cx="9895115" cy="4135327"/>
          </a:xfrm>
        </p:spPr>
        <p:txBody>
          <a:bodyPr/>
          <a:lstStyle/>
          <a:p>
            <a:endParaRPr lang="sl-SI" sz="2400" dirty="0" smtClean="0"/>
          </a:p>
          <a:p>
            <a:r>
              <a:rPr lang="sl-SI" sz="2400" dirty="0" smtClean="0"/>
              <a:t>Smernice EU določajo, da naj bi vsak dijak usvojil veščine vseživljenjske karierne orientacije. To pomeni, da naj bi znal ugotoviti, kakšne so njegove </a:t>
            </a:r>
            <a:r>
              <a:rPr lang="sl-SI" sz="2400" b="1" dirty="0" smtClean="0"/>
              <a:t>sposobnosti</a:t>
            </a:r>
            <a:r>
              <a:rPr lang="sl-SI" sz="2400" dirty="0" smtClean="0"/>
              <a:t>, </a:t>
            </a:r>
            <a:r>
              <a:rPr lang="sl-SI" sz="2400" b="1" dirty="0" smtClean="0"/>
              <a:t>kompetence</a:t>
            </a:r>
            <a:r>
              <a:rPr lang="sl-SI" sz="2400" dirty="0" smtClean="0"/>
              <a:t> in </a:t>
            </a:r>
            <a:r>
              <a:rPr lang="sl-SI" sz="2400" b="1" dirty="0" smtClean="0"/>
              <a:t>interesi</a:t>
            </a:r>
            <a:r>
              <a:rPr lang="sl-SI" sz="2400" dirty="0" smtClean="0"/>
              <a:t> pri sprejemanju odločitev na področju izobraževanja in izbire poklica.</a:t>
            </a:r>
          </a:p>
          <a:p>
            <a:endParaRPr lang="sl-SI" sz="2400" dirty="0" smtClean="0"/>
          </a:p>
          <a:p>
            <a:r>
              <a:rPr lang="sl-SI" sz="2400" dirty="0" smtClean="0"/>
              <a:t>Temelji na štirih področjih: </a:t>
            </a:r>
            <a:r>
              <a:rPr lang="sl-SI" sz="2400" b="1" dirty="0" smtClean="0"/>
              <a:t>zavedanje sebe, zavedanje možnosti v okolju, odločanje, prehajanje.</a:t>
            </a:r>
          </a:p>
          <a:p>
            <a:r>
              <a:rPr lang="sl-SI" sz="2400" dirty="0" err="1" smtClean="0"/>
              <a:t>Kroskurikularna</a:t>
            </a:r>
            <a:r>
              <a:rPr lang="sl-SI" sz="2400" dirty="0" smtClean="0"/>
              <a:t> kompetenca.</a:t>
            </a:r>
          </a:p>
          <a:p>
            <a:endParaRPr lang="sl-SI" sz="2000" dirty="0">
              <a:latin typeface="Calibri" panose="020F0502020204030204" pitchFamily="34" charset="0"/>
            </a:endParaRPr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4" name="Picture 3" descr="C:\Users\Lidija\Documents\PREDMET\poklicna odlocite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0" y="0"/>
            <a:ext cx="3175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852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053" y="709127"/>
            <a:ext cx="9783148" cy="5600233"/>
          </a:xfrm>
        </p:spPr>
        <p:txBody>
          <a:bodyPr>
            <a:normAutofit fontScale="92500" lnSpcReduction="10000"/>
          </a:bodyPr>
          <a:lstStyle/>
          <a:p>
            <a:r>
              <a:rPr lang="sl-SI" b="1" dirty="0"/>
              <a:t>Vloga psihologa</a:t>
            </a:r>
            <a:r>
              <a:rPr lang="sl-SI" dirty="0"/>
              <a:t>:</a:t>
            </a:r>
          </a:p>
          <a:p>
            <a:r>
              <a:rPr lang="sl-SI" b="1" dirty="0" smtClean="0"/>
              <a:t>individualno </a:t>
            </a:r>
            <a:r>
              <a:rPr lang="sl-SI" b="1" dirty="0"/>
              <a:t>svetovanje</a:t>
            </a:r>
            <a:r>
              <a:rPr lang="sl-SI" dirty="0"/>
              <a:t>: </a:t>
            </a:r>
            <a:endParaRPr lang="sl-SI" dirty="0" smtClean="0"/>
          </a:p>
          <a:p>
            <a:pPr marL="0" indent="0">
              <a:buNone/>
            </a:pPr>
            <a:r>
              <a:rPr lang="sl-SI" dirty="0"/>
              <a:t>	</a:t>
            </a:r>
            <a:r>
              <a:rPr lang="sl-SI" dirty="0" smtClean="0"/>
              <a:t>- </a:t>
            </a:r>
            <a:r>
              <a:rPr lang="sl-SI" b="1" dirty="0" smtClean="0"/>
              <a:t>spoznavanje </a:t>
            </a:r>
            <a:r>
              <a:rPr lang="sl-SI" b="1" dirty="0"/>
              <a:t>sebe </a:t>
            </a:r>
            <a:r>
              <a:rPr lang="sl-SI" sz="2400" b="1" dirty="0">
                <a:latin typeface="Calibri" panose="020F0502020204030204" pitchFamily="34" charset="0"/>
              </a:rPr>
              <a:t>(</a:t>
            </a:r>
            <a:r>
              <a:rPr lang="sl-SI" sz="2400" dirty="0">
                <a:latin typeface="Calibri" panose="020F0502020204030204" pitchFamily="34" charset="0"/>
              </a:rPr>
              <a:t>osebnostne lastnosti, veščine, interesi, </a:t>
            </a:r>
            <a:r>
              <a:rPr lang="sl-SI" sz="2400" dirty="0" smtClean="0">
                <a:latin typeface="Calibri" panose="020F0502020204030204" pitchFamily="34" charset="0"/>
              </a:rPr>
              <a:t>	vrednote</a:t>
            </a:r>
            <a:r>
              <a:rPr lang="sl-SI" sz="2400" dirty="0">
                <a:latin typeface="Calibri" panose="020F0502020204030204" pitchFamily="34" charset="0"/>
              </a:rPr>
              <a:t>, </a:t>
            </a:r>
            <a:r>
              <a:rPr lang="sl-SI" sz="2400" dirty="0" smtClean="0">
                <a:latin typeface="Calibri" panose="020F0502020204030204" pitchFamily="34" charset="0"/>
              </a:rPr>
              <a:t>	delovne </a:t>
            </a:r>
            <a:r>
              <a:rPr lang="sl-SI" sz="2400" dirty="0">
                <a:latin typeface="Calibri" panose="020F0502020204030204" pitchFamily="34" charset="0"/>
              </a:rPr>
              <a:t>navade, prednosti, šibkosti, ozaveščanje in </a:t>
            </a:r>
            <a:r>
              <a:rPr lang="sl-SI" sz="2400" dirty="0" smtClean="0">
                <a:latin typeface="Calibri" panose="020F0502020204030204" pitchFamily="34" charset="0"/>
              </a:rPr>
              <a:t>postavljanje ciljev, 	motivacija</a:t>
            </a:r>
            <a:r>
              <a:rPr lang="sl-SI" sz="2400" dirty="0">
                <a:latin typeface="Calibri" panose="020F0502020204030204" pitchFamily="34" charset="0"/>
              </a:rPr>
              <a:t>, odločanje </a:t>
            </a:r>
            <a:r>
              <a:rPr lang="sl-SI" sz="2400" dirty="0" smtClean="0">
                <a:latin typeface="Calibri" panose="020F0502020204030204" pitchFamily="34" charset="0"/>
              </a:rPr>
              <a:t>…)</a:t>
            </a:r>
          </a:p>
          <a:p>
            <a:pPr marL="0" indent="0">
              <a:buNone/>
            </a:pPr>
            <a:r>
              <a:rPr lang="sl-SI" sz="2400" dirty="0">
                <a:latin typeface="Calibri" panose="020F0502020204030204" pitchFamily="34" charset="0"/>
              </a:rPr>
              <a:t>	</a:t>
            </a:r>
            <a:r>
              <a:rPr lang="sl-SI" sz="2400" dirty="0" smtClean="0">
                <a:latin typeface="Calibri" panose="020F0502020204030204" pitchFamily="34" charset="0"/>
              </a:rPr>
              <a:t>- </a:t>
            </a:r>
            <a:r>
              <a:rPr lang="sl-SI" sz="2400" b="1" dirty="0">
                <a:latin typeface="Calibri" panose="020F0502020204030204" pitchFamily="34" charset="0"/>
              </a:rPr>
              <a:t>spoznavanje okolja</a:t>
            </a:r>
            <a:r>
              <a:rPr lang="sl-SI" sz="2400" dirty="0">
                <a:latin typeface="Calibri" panose="020F0502020204030204" pitchFamily="34" charset="0"/>
              </a:rPr>
              <a:t>: spoznavanje študijskih programov, poklicev, </a:t>
            </a:r>
            <a:r>
              <a:rPr lang="sl-SI" sz="2400" dirty="0" smtClean="0">
                <a:latin typeface="Calibri" panose="020F0502020204030204" pitchFamily="34" charset="0"/>
              </a:rPr>
              <a:t>	zaposlitvenih </a:t>
            </a:r>
            <a:r>
              <a:rPr lang="sl-SI" sz="2400" dirty="0">
                <a:latin typeface="Calibri" panose="020F0502020204030204" pitchFamily="34" charset="0"/>
              </a:rPr>
              <a:t>možnosti, neformalna izobraževanja, mreženje …</a:t>
            </a:r>
          </a:p>
          <a:p>
            <a:pPr marL="0" indent="0">
              <a:buNone/>
            </a:pPr>
            <a:endParaRPr lang="sl-SI" sz="2400" dirty="0">
              <a:latin typeface="Calibri" panose="020F0502020204030204" pitchFamily="34" charset="0"/>
            </a:endParaRPr>
          </a:p>
          <a:p>
            <a:r>
              <a:rPr lang="sl-SI" b="1" dirty="0" smtClean="0"/>
              <a:t>testiranje</a:t>
            </a:r>
            <a:r>
              <a:rPr lang="sl-SI" dirty="0" smtClean="0"/>
              <a:t>: spletna, individualna, skupinska</a:t>
            </a:r>
          </a:p>
          <a:p>
            <a:r>
              <a:rPr lang="sl-SI" b="1" dirty="0" smtClean="0"/>
              <a:t>delavnice</a:t>
            </a:r>
            <a:r>
              <a:rPr lang="sl-SI" dirty="0" smtClean="0"/>
              <a:t>: postavljanje ciljev, veščine, skupinsko delo …</a:t>
            </a:r>
          </a:p>
          <a:p>
            <a:r>
              <a:rPr lang="sl-SI" b="1" dirty="0" smtClean="0"/>
              <a:t>karierni</a:t>
            </a:r>
            <a:r>
              <a:rPr lang="sl-SI" dirty="0" smtClean="0"/>
              <a:t> </a:t>
            </a:r>
            <a:r>
              <a:rPr lang="sl-SI" b="1" dirty="0" smtClean="0"/>
              <a:t>klub</a:t>
            </a:r>
          </a:p>
          <a:p>
            <a:r>
              <a:rPr lang="sl-SI" dirty="0" smtClean="0"/>
              <a:t>organizacija predstavitev fakultet, kariernih sejmom, 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obisk sejmov, podjetij …</a:t>
            </a:r>
          </a:p>
          <a:p>
            <a:r>
              <a:rPr lang="sl-SI" b="1" dirty="0" smtClean="0"/>
              <a:t>delo z oddelkom</a:t>
            </a:r>
            <a:r>
              <a:rPr lang="sl-SI" dirty="0" smtClean="0"/>
              <a:t>: informacije o vpisu, omejitve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7943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PREDMET PSIHOLOGIJA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b="1" dirty="0" smtClean="0"/>
              <a:t>Psiholog v vlogi učitelja</a:t>
            </a:r>
          </a:p>
          <a:p>
            <a:pPr marL="0" indent="0">
              <a:buNone/>
            </a:pPr>
            <a:r>
              <a:rPr lang="sl-SI" dirty="0" smtClean="0"/>
              <a:t>Psihologija v gimnazijskem programu:</a:t>
            </a:r>
          </a:p>
          <a:p>
            <a:r>
              <a:rPr lang="sl-SI" dirty="0" smtClean="0"/>
              <a:t>2 ali 3. letnik obvezen predmet</a:t>
            </a:r>
          </a:p>
          <a:p>
            <a:r>
              <a:rPr lang="sl-SI" dirty="0" smtClean="0"/>
              <a:t>4. letnik izbirni maturitetni predmet</a:t>
            </a:r>
          </a:p>
          <a:p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Psihologija v srednjem strokovnem izobraževanju: </a:t>
            </a:r>
          </a:p>
          <a:p>
            <a:pPr marL="0" indent="0">
              <a:buNone/>
            </a:pPr>
            <a:r>
              <a:rPr lang="sl-SI" dirty="0" smtClean="0"/>
              <a:t>različno, glede na stroko</a:t>
            </a:r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767" y="1462644"/>
            <a:ext cx="2504103" cy="327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96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6367" y="989045"/>
            <a:ext cx="9717834" cy="5320315"/>
          </a:xfrm>
        </p:spPr>
        <p:txBody>
          <a:bodyPr/>
          <a:lstStyle/>
          <a:p>
            <a:r>
              <a:rPr lang="sl-SI" dirty="0" smtClean="0"/>
              <a:t>2 ali 3. letnik: 70 ur + 10 ur vaj (opcijsko)</a:t>
            </a:r>
          </a:p>
          <a:p>
            <a:r>
              <a:rPr lang="sl-SI" dirty="0" smtClean="0"/>
              <a:t>4. letnik: 280ur</a:t>
            </a:r>
          </a:p>
          <a:p>
            <a:pPr marL="0" indent="0">
              <a:buNone/>
            </a:pPr>
            <a:r>
              <a:rPr lang="sl-SI" dirty="0" smtClean="0"/>
              <a:t>Vsebina:</a:t>
            </a:r>
          </a:p>
          <a:p>
            <a:r>
              <a:rPr lang="sl-SI" dirty="0" smtClean="0"/>
              <a:t>predmet psihologije (duševni procesi, osebnost, vedenje) ter družina, duševne težave …</a:t>
            </a:r>
          </a:p>
          <a:p>
            <a:r>
              <a:rPr lang="sl-SI" dirty="0" smtClean="0"/>
              <a:t>Vaje: spoznavanje samega sebe, stres,</a:t>
            </a:r>
          </a:p>
          <a:p>
            <a:pPr marL="0" indent="0">
              <a:buNone/>
            </a:pPr>
            <a:r>
              <a:rPr lang="sl-SI" dirty="0" smtClean="0"/>
              <a:t>ustvarjalno mišljenje …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1338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46" y="1520890"/>
            <a:ext cx="9755156" cy="4788470"/>
          </a:xfrm>
        </p:spPr>
        <p:txBody>
          <a:bodyPr/>
          <a:lstStyle/>
          <a:p>
            <a:r>
              <a:rPr lang="sl-SI" b="1" dirty="0" smtClean="0"/>
              <a:t>Dileme in izkušnje</a:t>
            </a:r>
            <a:r>
              <a:rPr lang="sl-SI" dirty="0" smtClean="0"/>
              <a:t>:</a:t>
            </a:r>
          </a:p>
          <a:p>
            <a:r>
              <a:rPr lang="sl-SI" dirty="0" smtClean="0"/>
              <a:t>identiteta psihologa v svetovalni službi</a:t>
            </a:r>
          </a:p>
          <a:p>
            <a:r>
              <a:rPr lang="sl-SI" smtClean="0"/>
              <a:t>birokratizacija</a:t>
            </a:r>
            <a:endParaRPr lang="sl-SI" dirty="0" smtClean="0"/>
          </a:p>
          <a:p>
            <a:r>
              <a:rPr lang="sl-SI" smtClean="0"/>
              <a:t>pristojnosti</a:t>
            </a:r>
            <a:endParaRPr lang="sl-SI" dirty="0" smtClean="0"/>
          </a:p>
          <a:p>
            <a:endParaRPr lang="sl-S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9621" y="2569927"/>
            <a:ext cx="619125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88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181</Words>
  <Application>Microsoft Office PowerPoint</Application>
  <PresentationFormat>Po meri</PresentationFormat>
  <Paragraphs>43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Office Theme</vt:lpstr>
      <vt:lpstr>Mednarodni strokovni posvet „Vloga in naloge psihologa, delujočega na področju vzgoje in izobraževanja“</vt:lpstr>
      <vt:lpstr>KARIERNA ORIENTACIJA</vt:lpstr>
      <vt:lpstr>PowerPointova predstavitev</vt:lpstr>
      <vt:lpstr>PREDMET PSIHOLOGIJA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Lidija</dc:creator>
  <cp:lastModifiedBy>Lidija Srša</cp:lastModifiedBy>
  <cp:revision>14</cp:revision>
  <dcterms:created xsi:type="dcterms:W3CDTF">2016-12-13T16:29:11Z</dcterms:created>
  <dcterms:modified xsi:type="dcterms:W3CDTF">2017-10-05T06:44:29Z</dcterms:modified>
</cp:coreProperties>
</file>