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92" r:id="rId1"/>
  </p:sldMasterIdLst>
  <p:sldIdLst>
    <p:sldId id="256" r:id="rId2"/>
    <p:sldId id="257" r:id="rId3"/>
    <p:sldId id="260" r:id="rId4"/>
    <p:sldId id="266" r:id="rId5"/>
    <p:sldId id="265" r:id="rId6"/>
    <p:sldId id="258" r:id="rId7"/>
    <p:sldId id="261" r:id="rId8"/>
    <p:sldId id="264" r:id="rId9"/>
    <p:sldId id="269" r:id="rId10"/>
    <p:sldId id="262" r:id="rId11"/>
    <p:sldId id="267" r:id="rId12"/>
    <p:sldId id="263" r:id="rId13"/>
    <p:sldId id="259" r:id="rId14"/>
    <p:sldId id="270" r:id="rId15"/>
  </p:sldIdLst>
  <p:sldSz cx="9144000" cy="6858000" type="screen4x3"/>
  <p:notesSz cx="6858000" cy="9947275"/>
  <p:defaultTextStyle>
    <a:defPPr>
      <a:defRPr lang="sl-SI"/>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DDDDDD"/>
    <a:srgbClr val="B2B2B2"/>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110" autoAdjust="0"/>
    <p:restoredTop sz="94720" autoAdjust="0"/>
  </p:normalViewPr>
  <p:slideViewPr>
    <p:cSldViewPr>
      <p:cViewPr>
        <p:scale>
          <a:sx n="100" d="100"/>
          <a:sy n="100" d="100"/>
        </p:scale>
        <p:origin x="-1224" y="-24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Freeform 7"/>
          <p:cNvSpPr>
            <a:spLocks noChangeArrowheads="1"/>
          </p:cNvSpPr>
          <p:nvPr/>
        </p:nvSpPr>
        <p:spPr bwMode="auto">
          <a:xfrm>
            <a:off x="609600" y="1219200"/>
            <a:ext cx="7924800" cy="914400"/>
          </a:xfrm>
          <a:custGeom>
            <a:avLst/>
            <a:gdLst/>
            <a:ahLst/>
            <a:cxnLst>
              <a:cxn ang="0">
                <a:pos x="0" y="1000"/>
              </a:cxn>
              <a:cxn ang="0">
                <a:pos x="0" y="0"/>
              </a:cxn>
              <a:cxn ang="0">
                <a:pos x="1000" y="0"/>
              </a:cxn>
            </a:cxnLst>
            <a:rect l="0" t="0" r="r" b="b"/>
            <a:pathLst>
              <a:path w="1000" h="1000">
                <a:moveTo>
                  <a:pt x="0" y="1000"/>
                </a:moveTo>
                <a:lnTo>
                  <a:pt x="0" y="0"/>
                </a:lnTo>
                <a:lnTo>
                  <a:pt x="1000" y="0"/>
                </a:lnTo>
              </a:path>
            </a:pathLst>
          </a:custGeom>
          <a:noFill/>
          <a:ln w="25400" cap="flat" cmpd="sng">
            <a:solidFill>
              <a:schemeClr val="accent1"/>
            </a:solidFill>
            <a:prstDash val="solid"/>
            <a:miter lim="800000"/>
            <a:headEnd/>
            <a:tailEnd/>
          </a:ln>
        </p:spPr>
        <p:txBody>
          <a:bodyPr/>
          <a:lstStyle/>
          <a:p>
            <a:pPr>
              <a:defRPr/>
            </a:pPr>
            <a:endParaRPr lang="sl-SI"/>
          </a:p>
        </p:txBody>
      </p:sp>
      <p:sp>
        <p:nvSpPr>
          <p:cNvPr id="5" name="Line 8"/>
          <p:cNvSpPr>
            <a:spLocks noChangeShapeType="1"/>
          </p:cNvSpPr>
          <p:nvPr/>
        </p:nvSpPr>
        <p:spPr bwMode="auto">
          <a:xfrm>
            <a:off x="1981200" y="3962400"/>
            <a:ext cx="6511925" cy="0"/>
          </a:xfrm>
          <a:prstGeom prst="line">
            <a:avLst/>
          </a:prstGeom>
          <a:noFill/>
          <a:ln w="19050">
            <a:solidFill>
              <a:schemeClr val="accent1"/>
            </a:solidFill>
            <a:round/>
            <a:headEnd/>
            <a:tailEnd/>
          </a:ln>
          <a:effectLst/>
        </p:spPr>
        <p:txBody>
          <a:bodyPr/>
          <a:lstStyle/>
          <a:p>
            <a:pPr>
              <a:defRPr/>
            </a:pPr>
            <a:endParaRPr lang="sl-SI"/>
          </a:p>
        </p:txBody>
      </p:sp>
      <p:sp>
        <p:nvSpPr>
          <p:cNvPr id="392194" name="Rectangle 2"/>
          <p:cNvSpPr>
            <a:spLocks noGrp="1" noChangeArrowheads="1"/>
          </p:cNvSpPr>
          <p:nvPr>
            <p:ph type="ctrTitle"/>
          </p:nvPr>
        </p:nvSpPr>
        <p:spPr>
          <a:xfrm>
            <a:off x="914400" y="1524000"/>
            <a:ext cx="7623175" cy="1752600"/>
          </a:xfrm>
        </p:spPr>
        <p:txBody>
          <a:bodyPr/>
          <a:lstStyle>
            <a:lvl1pPr>
              <a:defRPr sz="5000"/>
            </a:lvl1pPr>
          </a:lstStyle>
          <a:p>
            <a:r>
              <a:rPr lang="sl-SI" altLang="en-US"/>
              <a:t>Click to edit Master title style</a:t>
            </a:r>
          </a:p>
        </p:txBody>
      </p:sp>
      <p:sp>
        <p:nvSpPr>
          <p:cNvPr id="392195" name="Rectangle 3"/>
          <p:cNvSpPr>
            <a:spLocks noGrp="1" noChangeArrowheads="1"/>
          </p:cNvSpPr>
          <p:nvPr>
            <p:ph type="subTitle" idx="1"/>
          </p:nvPr>
        </p:nvSpPr>
        <p:spPr>
          <a:xfrm>
            <a:off x="1981200" y="3962400"/>
            <a:ext cx="6553200" cy="1752600"/>
          </a:xfrm>
        </p:spPr>
        <p:txBody>
          <a:bodyPr/>
          <a:lstStyle>
            <a:lvl1pPr marL="0" indent="0">
              <a:buFont typeface="Wingdings" pitchFamily="2" charset="2"/>
              <a:buNone/>
              <a:defRPr sz="2800"/>
            </a:lvl1pPr>
          </a:lstStyle>
          <a:p>
            <a:r>
              <a:rPr lang="sl-SI" altLang="en-US"/>
              <a:t>Click to edit Master subtitle style</a:t>
            </a:r>
          </a:p>
        </p:txBody>
      </p:sp>
      <p:sp>
        <p:nvSpPr>
          <p:cNvPr id="6" name="Rectangle 4"/>
          <p:cNvSpPr>
            <a:spLocks noGrp="1" noChangeArrowheads="1"/>
          </p:cNvSpPr>
          <p:nvPr>
            <p:ph type="dt" sz="half" idx="10"/>
          </p:nvPr>
        </p:nvSpPr>
        <p:spPr/>
        <p:txBody>
          <a:bodyPr/>
          <a:lstStyle>
            <a:lvl1pPr>
              <a:defRPr/>
            </a:lvl1pPr>
          </a:lstStyle>
          <a:p>
            <a:pPr>
              <a:defRPr/>
            </a:pPr>
            <a:fld id="{E7804E26-B7EF-4C2B-BD71-B36F72548F11}" type="datetimeFigureOut">
              <a:rPr lang="sl-SI"/>
              <a:pPr>
                <a:defRPr/>
              </a:pPr>
              <a:t>29.5.2017</a:t>
            </a:fld>
            <a:endParaRPr lang="sl-SI" altLang="en-US"/>
          </a:p>
        </p:txBody>
      </p:sp>
      <p:sp>
        <p:nvSpPr>
          <p:cNvPr id="7" name="Rectangle 5"/>
          <p:cNvSpPr>
            <a:spLocks noGrp="1" noChangeArrowheads="1"/>
          </p:cNvSpPr>
          <p:nvPr>
            <p:ph type="ftr" sz="quarter" idx="11"/>
          </p:nvPr>
        </p:nvSpPr>
        <p:spPr>
          <a:xfrm>
            <a:off x="3124200" y="6243638"/>
            <a:ext cx="2895600" cy="457200"/>
          </a:xfrm>
        </p:spPr>
        <p:txBody>
          <a:bodyPr/>
          <a:lstStyle>
            <a:lvl1pPr>
              <a:defRPr/>
            </a:lvl1pPr>
          </a:lstStyle>
          <a:p>
            <a:pPr>
              <a:defRPr/>
            </a:pPr>
            <a:endParaRPr lang="sl-SI" altLang="en-US"/>
          </a:p>
        </p:txBody>
      </p:sp>
      <p:sp>
        <p:nvSpPr>
          <p:cNvPr id="8" name="Rectangle 6"/>
          <p:cNvSpPr>
            <a:spLocks noGrp="1" noChangeArrowheads="1"/>
          </p:cNvSpPr>
          <p:nvPr>
            <p:ph type="sldNum" sz="quarter" idx="12"/>
          </p:nvPr>
        </p:nvSpPr>
        <p:spPr/>
        <p:txBody>
          <a:bodyPr/>
          <a:lstStyle>
            <a:lvl1pPr>
              <a:defRPr/>
            </a:lvl1pPr>
          </a:lstStyle>
          <a:p>
            <a:pPr>
              <a:defRPr/>
            </a:pPr>
            <a:fld id="{3F9E7AB5-BB72-49A8-B7F6-8241CCF33606}" type="slidenum">
              <a:rPr lang="sl-SI" altLang="en-US"/>
              <a:pPr>
                <a:defRPr/>
              </a:pPr>
              <a:t>‹#›</a:t>
            </a:fld>
            <a:endParaRPr lang="sl-SI"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sl-SI"/>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l-SI"/>
          </a:p>
        </p:txBody>
      </p:sp>
      <p:sp>
        <p:nvSpPr>
          <p:cNvPr id="4" name="Rectangle 4"/>
          <p:cNvSpPr>
            <a:spLocks noGrp="1" noChangeArrowheads="1"/>
          </p:cNvSpPr>
          <p:nvPr>
            <p:ph type="dt" sz="half" idx="10"/>
          </p:nvPr>
        </p:nvSpPr>
        <p:spPr>
          <a:ln/>
        </p:spPr>
        <p:txBody>
          <a:bodyPr/>
          <a:lstStyle>
            <a:lvl1pPr>
              <a:defRPr/>
            </a:lvl1pPr>
          </a:lstStyle>
          <a:p>
            <a:pPr>
              <a:defRPr/>
            </a:pPr>
            <a:fld id="{59B98AAE-8B9D-4F8C-8677-7197A1320D8A}" type="datetimeFigureOut">
              <a:rPr lang="sl-SI"/>
              <a:pPr>
                <a:defRPr/>
              </a:pPr>
              <a:t>29.5.2017</a:t>
            </a:fld>
            <a:endParaRPr lang="sl-SI"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sl-SI" altLang="en-US"/>
          </a:p>
        </p:txBody>
      </p:sp>
      <p:sp>
        <p:nvSpPr>
          <p:cNvPr id="6" name="Rectangle 6"/>
          <p:cNvSpPr>
            <a:spLocks noGrp="1" noChangeArrowheads="1"/>
          </p:cNvSpPr>
          <p:nvPr>
            <p:ph type="sldNum" sz="quarter" idx="12"/>
          </p:nvPr>
        </p:nvSpPr>
        <p:spPr>
          <a:ln/>
        </p:spPr>
        <p:txBody>
          <a:bodyPr/>
          <a:lstStyle>
            <a:lvl1pPr>
              <a:defRPr/>
            </a:lvl1pPr>
          </a:lstStyle>
          <a:p>
            <a:pPr>
              <a:defRPr/>
            </a:pPr>
            <a:fld id="{139E1C62-0F84-4876-9697-7539D35A8C8D}" type="slidenum">
              <a:rPr lang="sl-SI" altLang="en-US"/>
              <a:pPr>
                <a:defRPr/>
              </a:pPr>
              <a:t>‹#›</a:t>
            </a:fld>
            <a:endParaRPr lang="sl-SI"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7813"/>
            <a:ext cx="2057400" cy="5853112"/>
          </a:xfrm>
        </p:spPr>
        <p:txBody>
          <a:bodyPr vert="eaVert"/>
          <a:lstStyle/>
          <a:p>
            <a:r>
              <a:rPr lang="en-US"/>
              <a:t>Click to edit Master title style</a:t>
            </a:r>
            <a:endParaRPr lang="sl-SI"/>
          </a:p>
        </p:txBody>
      </p:sp>
      <p:sp>
        <p:nvSpPr>
          <p:cNvPr id="3" name="Vertical Text Placeholder 2"/>
          <p:cNvSpPr>
            <a:spLocks noGrp="1"/>
          </p:cNvSpPr>
          <p:nvPr>
            <p:ph type="body" orient="vert" idx="1"/>
          </p:nvPr>
        </p:nvSpPr>
        <p:spPr>
          <a:xfrm>
            <a:off x="457200" y="277813"/>
            <a:ext cx="6019800" cy="585311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l-SI"/>
          </a:p>
        </p:txBody>
      </p:sp>
      <p:sp>
        <p:nvSpPr>
          <p:cNvPr id="4" name="Rectangle 4"/>
          <p:cNvSpPr>
            <a:spLocks noGrp="1" noChangeArrowheads="1"/>
          </p:cNvSpPr>
          <p:nvPr>
            <p:ph type="dt" sz="half" idx="10"/>
          </p:nvPr>
        </p:nvSpPr>
        <p:spPr>
          <a:ln/>
        </p:spPr>
        <p:txBody>
          <a:bodyPr/>
          <a:lstStyle>
            <a:lvl1pPr>
              <a:defRPr/>
            </a:lvl1pPr>
          </a:lstStyle>
          <a:p>
            <a:pPr>
              <a:defRPr/>
            </a:pPr>
            <a:fld id="{2B16ECEA-06B6-426F-AC11-2A5A9794F837}" type="datetimeFigureOut">
              <a:rPr lang="sl-SI"/>
              <a:pPr>
                <a:defRPr/>
              </a:pPr>
              <a:t>29.5.2017</a:t>
            </a:fld>
            <a:endParaRPr lang="sl-SI"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sl-SI" altLang="en-US"/>
          </a:p>
        </p:txBody>
      </p:sp>
      <p:sp>
        <p:nvSpPr>
          <p:cNvPr id="6" name="Rectangle 6"/>
          <p:cNvSpPr>
            <a:spLocks noGrp="1" noChangeArrowheads="1"/>
          </p:cNvSpPr>
          <p:nvPr>
            <p:ph type="sldNum" sz="quarter" idx="12"/>
          </p:nvPr>
        </p:nvSpPr>
        <p:spPr>
          <a:ln/>
        </p:spPr>
        <p:txBody>
          <a:bodyPr/>
          <a:lstStyle>
            <a:lvl1pPr>
              <a:defRPr/>
            </a:lvl1pPr>
          </a:lstStyle>
          <a:p>
            <a:pPr>
              <a:defRPr/>
            </a:pPr>
            <a:fld id="{56EC7731-2B62-48ED-BEC5-4C3F96DA6540}" type="slidenum">
              <a:rPr lang="sl-SI" altLang="en-US"/>
              <a:pPr>
                <a:defRPr/>
              </a:pPr>
              <a:t>‹#›</a:t>
            </a:fld>
            <a:endParaRPr lang="sl-SI"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7813"/>
            <a:ext cx="8229600" cy="1139825"/>
          </a:xfrm>
        </p:spPr>
        <p:txBody>
          <a:bodyPr/>
          <a:lstStyle/>
          <a:p>
            <a:r>
              <a:rPr lang="en-US"/>
              <a:t>Click to edit Master title style</a:t>
            </a:r>
            <a:endParaRPr lang="sl-SI"/>
          </a:p>
        </p:txBody>
      </p:sp>
      <p:sp>
        <p:nvSpPr>
          <p:cNvPr id="3" name="Table Placeholder 2"/>
          <p:cNvSpPr>
            <a:spLocks noGrp="1"/>
          </p:cNvSpPr>
          <p:nvPr>
            <p:ph type="tbl" idx="1"/>
          </p:nvPr>
        </p:nvSpPr>
        <p:spPr>
          <a:xfrm>
            <a:off x="457200" y="1600200"/>
            <a:ext cx="8229600" cy="4530725"/>
          </a:xfrm>
        </p:spPr>
        <p:txBody>
          <a:bodyPr/>
          <a:lstStyle/>
          <a:p>
            <a:pPr lvl="0"/>
            <a:endParaRPr lang="sl-SI" noProof="0"/>
          </a:p>
        </p:txBody>
      </p:sp>
      <p:sp>
        <p:nvSpPr>
          <p:cNvPr id="4" name="Rectangle 4"/>
          <p:cNvSpPr>
            <a:spLocks noGrp="1" noChangeArrowheads="1"/>
          </p:cNvSpPr>
          <p:nvPr>
            <p:ph type="dt" sz="half" idx="10"/>
          </p:nvPr>
        </p:nvSpPr>
        <p:spPr>
          <a:ln/>
        </p:spPr>
        <p:txBody>
          <a:bodyPr/>
          <a:lstStyle>
            <a:lvl1pPr>
              <a:defRPr/>
            </a:lvl1pPr>
          </a:lstStyle>
          <a:p>
            <a:pPr>
              <a:defRPr/>
            </a:pPr>
            <a:fld id="{D318F4AC-49BB-42C7-A4C4-0263E637FE56}" type="datetimeFigureOut">
              <a:rPr lang="sl-SI"/>
              <a:pPr>
                <a:defRPr/>
              </a:pPr>
              <a:t>29.5.2017</a:t>
            </a:fld>
            <a:endParaRPr lang="sl-SI"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sl-SI" altLang="en-US"/>
          </a:p>
        </p:txBody>
      </p:sp>
      <p:sp>
        <p:nvSpPr>
          <p:cNvPr id="6" name="Rectangle 6"/>
          <p:cNvSpPr>
            <a:spLocks noGrp="1" noChangeArrowheads="1"/>
          </p:cNvSpPr>
          <p:nvPr>
            <p:ph type="sldNum" sz="quarter" idx="12"/>
          </p:nvPr>
        </p:nvSpPr>
        <p:spPr>
          <a:ln/>
        </p:spPr>
        <p:txBody>
          <a:bodyPr/>
          <a:lstStyle>
            <a:lvl1pPr>
              <a:defRPr/>
            </a:lvl1pPr>
          </a:lstStyle>
          <a:p>
            <a:pPr>
              <a:defRPr/>
            </a:pPr>
            <a:fld id="{2090EEFF-E093-4729-A421-DD42269015C0}" type="slidenum">
              <a:rPr lang="sl-SI" altLang="en-US"/>
              <a:pPr>
                <a:defRPr/>
              </a:pPr>
              <a:t>‹#›</a:t>
            </a:fld>
            <a:endParaRPr lang="sl-SI"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sl-SI"/>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l-SI"/>
          </a:p>
        </p:txBody>
      </p:sp>
      <p:sp>
        <p:nvSpPr>
          <p:cNvPr id="4" name="Rectangle 4"/>
          <p:cNvSpPr>
            <a:spLocks noGrp="1" noChangeArrowheads="1"/>
          </p:cNvSpPr>
          <p:nvPr>
            <p:ph type="dt" sz="half" idx="10"/>
          </p:nvPr>
        </p:nvSpPr>
        <p:spPr>
          <a:ln/>
        </p:spPr>
        <p:txBody>
          <a:bodyPr/>
          <a:lstStyle>
            <a:lvl1pPr>
              <a:defRPr/>
            </a:lvl1pPr>
          </a:lstStyle>
          <a:p>
            <a:pPr>
              <a:defRPr/>
            </a:pPr>
            <a:fld id="{812EB222-FDB1-45E5-B061-D69ABF72A674}" type="datetimeFigureOut">
              <a:rPr lang="sl-SI"/>
              <a:pPr>
                <a:defRPr/>
              </a:pPr>
              <a:t>29.5.2017</a:t>
            </a:fld>
            <a:endParaRPr lang="sl-SI"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sl-SI" altLang="en-US"/>
          </a:p>
        </p:txBody>
      </p:sp>
      <p:sp>
        <p:nvSpPr>
          <p:cNvPr id="6" name="Rectangle 6"/>
          <p:cNvSpPr>
            <a:spLocks noGrp="1" noChangeArrowheads="1"/>
          </p:cNvSpPr>
          <p:nvPr>
            <p:ph type="sldNum" sz="quarter" idx="12"/>
          </p:nvPr>
        </p:nvSpPr>
        <p:spPr>
          <a:ln/>
        </p:spPr>
        <p:txBody>
          <a:bodyPr/>
          <a:lstStyle>
            <a:lvl1pPr>
              <a:defRPr/>
            </a:lvl1pPr>
          </a:lstStyle>
          <a:p>
            <a:pPr>
              <a:defRPr/>
            </a:pPr>
            <a:fld id="{BBF896F6-180D-468F-82F5-5E7B6C5FA4CB}" type="slidenum">
              <a:rPr lang="sl-SI" altLang="en-US"/>
              <a:pPr>
                <a:defRPr/>
              </a:pPr>
              <a:t>‹#›</a:t>
            </a:fld>
            <a:endParaRPr lang="sl-SI"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a:t>Click to edit Master title style</a:t>
            </a:r>
            <a:endParaRPr lang="sl-SI"/>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fld id="{C517B7D4-C25A-4CCC-9344-087A09039FE7}" type="datetimeFigureOut">
              <a:rPr lang="sl-SI"/>
              <a:pPr>
                <a:defRPr/>
              </a:pPr>
              <a:t>29.5.2017</a:t>
            </a:fld>
            <a:endParaRPr lang="sl-SI"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sl-SI" altLang="en-US"/>
          </a:p>
        </p:txBody>
      </p:sp>
      <p:sp>
        <p:nvSpPr>
          <p:cNvPr id="6" name="Rectangle 6"/>
          <p:cNvSpPr>
            <a:spLocks noGrp="1" noChangeArrowheads="1"/>
          </p:cNvSpPr>
          <p:nvPr>
            <p:ph type="sldNum" sz="quarter" idx="12"/>
          </p:nvPr>
        </p:nvSpPr>
        <p:spPr>
          <a:ln/>
        </p:spPr>
        <p:txBody>
          <a:bodyPr/>
          <a:lstStyle>
            <a:lvl1pPr>
              <a:defRPr/>
            </a:lvl1pPr>
          </a:lstStyle>
          <a:p>
            <a:pPr>
              <a:defRPr/>
            </a:pPr>
            <a:fld id="{613E16D3-F5AC-4338-8769-509B0920BFC2}" type="slidenum">
              <a:rPr lang="sl-SI" altLang="en-US"/>
              <a:pPr>
                <a:defRPr/>
              </a:pPr>
              <a:t>‹#›</a:t>
            </a:fld>
            <a:endParaRPr lang="sl-SI"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sl-SI"/>
          </a:p>
        </p:txBody>
      </p:sp>
      <p:sp>
        <p:nvSpPr>
          <p:cNvPr id="3" name="Content Placeholder 2"/>
          <p:cNvSpPr>
            <a:spLocks noGrp="1"/>
          </p:cNvSpPr>
          <p:nvPr>
            <p:ph sz="half" idx="1"/>
          </p:nvPr>
        </p:nvSpPr>
        <p:spPr>
          <a:xfrm>
            <a:off x="457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l-SI"/>
          </a:p>
        </p:txBody>
      </p:sp>
      <p:sp>
        <p:nvSpPr>
          <p:cNvPr id="4" name="Content Placeholder 3"/>
          <p:cNvSpPr>
            <a:spLocks noGrp="1"/>
          </p:cNvSpPr>
          <p:nvPr>
            <p:ph sz="half" idx="2"/>
          </p:nvPr>
        </p:nvSpPr>
        <p:spPr>
          <a:xfrm>
            <a:off x="4648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l-SI"/>
          </a:p>
        </p:txBody>
      </p:sp>
      <p:sp>
        <p:nvSpPr>
          <p:cNvPr id="5" name="Rectangle 4"/>
          <p:cNvSpPr>
            <a:spLocks noGrp="1" noChangeArrowheads="1"/>
          </p:cNvSpPr>
          <p:nvPr>
            <p:ph type="dt" sz="half" idx="10"/>
          </p:nvPr>
        </p:nvSpPr>
        <p:spPr>
          <a:ln/>
        </p:spPr>
        <p:txBody>
          <a:bodyPr/>
          <a:lstStyle>
            <a:lvl1pPr>
              <a:defRPr/>
            </a:lvl1pPr>
          </a:lstStyle>
          <a:p>
            <a:pPr>
              <a:defRPr/>
            </a:pPr>
            <a:fld id="{569FEEC5-2823-4070-8095-DEC6744304AA}" type="datetimeFigureOut">
              <a:rPr lang="sl-SI"/>
              <a:pPr>
                <a:defRPr/>
              </a:pPr>
              <a:t>29.5.2017</a:t>
            </a:fld>
            <a:endParaRPr lang="sl-SI"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sl-SI" altLang="en-US"/>
          </a:p>
        </p:txBody>
      </p:sp>
      <p:sp>
        <p:nvSpPr>
          <p:cNvPr id="7" name="Rectangle 6"/>
          <p:cNvSpPr>
            <a:spLocks noGrp="1" noChangeArrowheads="1"/>
          </p:cNvSpPr>
          <p:nvPr>
            <p:ph type="sldNum" sz="quarter" idx="12"/>
          </p:nvPr>
        </p:nvSpPr>
        <p:spPr>
          <a:ln/>
        </p:spPr>
        <p:txBody>
          <a:bodyPr/>
          <a:lstStyle>
            <a:lvl1pPr>
              <a:defRPr/>
            </a:lvl1pPr>
          </a:lstStyle>
          <a:p>
            <a:pPr>
              <a:defRPr/>
            </a:pPr>
            <a:fld id="{43284A82-D376-4661-94D5-D7E82D9A739D}" type="slidenum">
              <a:rPr lang="sl-SI" altLang="en-US"/>
              <a:pPr>
                <a:defRPr/>
              </a:pPr>
              <a:t>‹#›</a:t>
            </a:fld>
            <a:endParaRPr lang="sl-SI"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sl-SI"/>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l-SI"/>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l-SI"/>
          </a:p>
        </p:txBody>
      </p:sp>
      <p:sp>
        <p:nvSpPr>
          <p:cNvPr id="7" name="Rectangle 4"/>
          <p:cNvSpPr>
            <a:spLocks noGrp="1" noChangeArrowheads="1"/>
          </p:cNvSpPr>
          <p:nvPr>
            <p:ph type="dt" sz="half" idx="10"/>
          </p:nvPr>
        </p:nvSpPr>
        <p:spPr>
          <a:ln/>
        </p:spPr>
        <p:txBody>
          <a:bodyPr/>
          <a:lstStyle>
            <a:lvl1pPr>
              <a:defRPr/>
            </a:lvl1pPr>
          </a:lstStyle>
          <a:p>
            <a:pPr>
              <a:defRPr/>
            </a:pPr>
            <a:fld id="{1E3A860E-49B6-4A74-855B-1E46EEF16CB9}" type="datetimeFigureOut">
              <a:rPr lang="sl-SI"/>
              <a:pPr>
                <a:defRPr/>
              </a:pPr>
              <a:t>29.5.2017</a:t>
            </a:fld>
            <a:endParaRPr lang="sl-SI" alt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sl-SI" altLang="en-US"/>
          </a:p>
        </p:txBody>
      </p:sp>
      <p:sp>
        <p:nvSpPr>
          <p:cNvPr id="9" name="Rectangle 6"/>
          <p:cNvSpPr>
            <a:spLocks noGrp="1" noChangeArrowheads="1"/>
          </p:cNvSpPr>
          <p:nvPr>
            <p:ph type="sldNum" sz="quarter" idx="12"/>
          </p:nvPr>
        </p:nvSpPr>
        <p:spPr>
          <a:ln/>
        </p:spPr>
        <p:txBody>
          <a:bodyPr/>
          <a:lstStyle>
            <a:lvl1pPr>
              <a:defRPr/>
            </a:lvl1pPr>
          </a:lstStyle>
          <a:p>
            <a:pPr>
              <a:defRPr/>
            </a:pPr>
            <a:fld id="{0234D817-34E9-4F7B-AC0D-50A0F2012A62}" type="slidenum">
              <a:rPr lang="sl-SI" altLang="en-US"/>
              <a:pPr>
                <a:defRPr/>
              </a:pPr>
              <a:t>‹#›</a:t>
            </a:fld>
            <a:endParaRPr lang="sl-SI"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sl-SI"/>
          </a:p>
        </p:txBody>
      </p:sp>
      <p:sp>
        <p:nvSpPr>
          <p:cNvPr id="3" name="Rectangle 4"/>
          <p:cNvSpPr>
            <a:spLocks noGrp="1" noChangeArrowheads="1"/>
          </p:cNvSpPr>
          <p:nvPr>
            <p:ph type="dt" sz="half" idx="10"/>
          </p:nvPr>
        </p:nvSpPr>
        <p:spPr>
          <a:ln/>
        </p:spPr>
        <p:txBody>
          <a:bodyPr/>
          <a:lstStyle>
            <a:lvl1pPr>
              <a:defRPr/>
            </a:lvl1pPr>
          </a:lstStyle>
          <a:p>
            <a:pPr>
              <a:defRPr/>
            </a:pPr>
            <a:fld id="{786FF987-A29B-4640-BBDF-D8B5F541AD85}" type="datetimeFigureOut">
              <a:rPr lang="sl-SI"/>
              <a:pPr>
                <a:defRPr/>
              </a:pPr>
              <a:t>29.5.2017</a:t>
            </a:fld>
            <a:endParaRPr lang="sl-SI" alt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sl-SI" altLang="en-US"/>
          </a:p>
        </p:txBody>
      </p:sp>
      <p:sp>
        <p:nvSpPr>
          <p:cNvPr id="5" name="Rectangle 6"/>
          <p:cNvSpPr>
            <a:spLocks noGrp="1" noChangeArrowheads="1"/>
          </p:cNvSpPr>
          <p:nvPr>
            <p:ph type="sldNum" sz="quarter" idx="12"/>
          </p:nvPr>
        </p:nvSpPr>
        <p:spPr>
          <a:ln/>
        </p:spPr>
        <p:txBody>
          <a:bodyPr/>
          <a:lstStyle>
            <a:lvl1pPr>
              <a:defRPr/>
            </a:lvl1pPr>
          </a:lstStyle>
          <a:p>
            <a:pPr>
              <a:defRPr/>
            </a:pPr>
            <a:fld id="{9D7F81AD-0879-4ED4-B708-4B7115E9AEA3}" type="slidenum">
              <a:rPr lang="sl-SI" altLang="en-US"/>
              <a:pPr>
                <a:defRPr/>
              </a:pPr>
              <a:t>‹#›</a:t>
            </a:fld>
            <a:endParaRPr lang="sl-SI"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fld id="{B25AD0B5-6656-486B-9EB5-2ACFAA7EE801}" type="datetimeFigureOut">
              <a:rPr lang="sl-SI"/>
              <a:pPr>
                <a:defRPr/>
              </a:pPr>
              <a:t>29.5.2017</a:t>
            </a:fld>
            <a:endParaRPr lang="sl-SI" alt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sl-SI" altLang="en-US"/>
          </a:p>
        </p:txBody>
      </p:sp>
      <p:sp>
        <p:nvSpPr>
          <p:cNvPr id="4" name="Rectangle 6"/>
          <p:cNvSpPr>
            <a:spLocks noGrp="1" noChangeArrowheads="1"/>
          </p:cNvSpPr>
          <p:nvPr>
            <p:ph type="sldNum" sz="quarter" idx="12"/>
          </p:nvPr>
        </p:nvSpPr>
        <p:spPr>
          <a:ln/>
        </p:spPr>
        <p:txBody>
          <a:bodyPr/>
          <a:lstStyle>
            <a:lvl1pPr>
              <a:defRPr/>
            </a:lvl1pPr>
          </a:lstStyle>
          <a:p>
            <a:pPr>
              <a:defRPr/>
            </a:pPr>
            <a:fld id="{F2DB5042-A711-47D3-A859-1964700A2EAA}" type="slidenum">
              <a:rPr lang="sl-SI" altLang="en-US"/>
              <a:pPr>
                <a:defRPr/>
              </a:pPr>
              <a:t>‹#›</a:t>
            </a:fld>
            <a:endParaRPr lang="sl-SI"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sl-SI"/>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l-SI"/>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D49B2705-7880-422E-963A-26412C407AAD}" type="datetimeFigureOut">
              <a:rPr lang="sl-SI"/>
              <a:pPr>
                <a:defRPr/>
              </a:pPr>
              <a:t>29.5.2017</a:t>
            </a:fld>
            <a:endParaRPr lang="sl-SI"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sl-SI" altLang="en-US"/>
          </a:p>
        </p:txBody>
      </p:sp>
      <p:sp>
        <p:nvSpPr>
          <p:cNvPr id="7" name="Rectangle 6"/>
          <p:cNvSpPr>
            <a:spLocks noGrp="1" noChangeArrowheads="1"/>
          </p:cNvSpPr>
          <p:nvPr>
            <p:ph type="sldNum" sz="quarter" idx="12"/>
          </p:nvPr>
        </p:nvSpPr>
        <p:spPr>
          <a:ln/>
        </p:spPr>
        <p:txBody>
          <a:bodyPr/>
          <a:lstStyle>
            <a:lvl1pPr>
              <a:defRPr/>
            </a:lvl1pPr>
          </a:lstStyle>
          <a:p>
            <a:pPr>
              <a:defRPr/>
            </a:pPr>
            <a:fld id="{3AD77073-00D0-4B89-A2AC-4A3F722C8278}" type="slidenum">
              <a:rPr lang="sl-SI" altLang="en-US"/>
              <a:pPr>
                <a:defRPr/>
              </a:pPr>
              <a:t>‹#›</a:t>
            </a:fld>
            <a:endParaRPr lang="sl-SI"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sl-SI"/>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sl-SI"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33618E52-89F7-4BA3-AC60-846A3C7C91CF}" type="datetimeFigureOut">
              <a:rPr lang="sl-SI"/>
              <a:pPr>
                <a:defRPr/>
              </a:pPr>
              <a:t>29.5.2017</a:t>
            </a:fld>
            <a:endParaRPr lang="sl-SI"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sl-SI" altLang="en-US"/>
          </a:p>
        </p:txBody>
      </p:sp>
      <p:sp>
        <p:nvSpPr>
          <p:cNvPr id="7" name="Rectangle 6"/>
          <p:cNvSpPr>
            <a:spLocks noGrp="1" noChangeArrowheads="1"/>
          </p:cNvSpPr>
          <p:nvPr>
            <p:ph type="sldNum" sz="quarter" idx="12"/>
          </p:nvPr>
        </p:nvSpPr>
        <p:spPr>
          <a:ln/>
        </p:spPr>
        <p:txBody>
          <a:bodyPr/>
          <a:lstStyle>
            <a:lvl1pPr>
              <a:defRPr/>
            </a:lvl1pPr>
          </a:lstStyle>
          <a:p>
            <a:pPr>
              <a:defRPr/>
            </a:pPr>
            <a:fld id="{02814CA2-867F-4D1E-8695-0F66CF492FB5}" type="slidenum">
              <a:rPr lang="sl-SI" altLang="en-US"/>
              <a:pPr>
                <a:defRPr/>
              </a:pPr>
              <a:t>‹#›</a:t>
            </a:fld>
            <a:endParaRPr lang="sl-SI"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7813"/>
            <a:ext cx="8229600" cy="11398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sl-SI" altLang="en-US" smtClean="0"/>
              <a:t>Click to edit Master title style</a:t>
            </a:r>
          </a:p>
        </p:txBody>
      </p:sp>
      <p:sp>
        <p:nvSpPr>
          <p:cNvPr id="1027" name="Rectangle 3"/>
          <p:cNvSpPr>
            <a:spLocks noGrp="1" noChangeArrowheads="1"/>
          </p:cNvSpPr>
          <p:nvPr>
            <p:ph type="body" idx="1"/>
          </p:nvPr>
        </p:nvSpPr>
        <p:spPr bwMode="auto">
          <a:xfrm>
            <a:off x="457200" y="1600200"/>
            <a:ext cx="8229600" cy="45307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sl-SI" altLang="en-US" smtClean="0"/>
              <a:t>Click to edit Master text styles</a:t>
            </a:r>
          </a:p>
          <a:p>
            <a:pPr lvl="1"/>
            <a:r>
              <a:rPr lang="sl-SI" altLang="en-US" smtClean="0"/>
              <a:t>Second level</a:t>
            </a:r>
          </a:p>
          <a:p>
            <a:pPr lvl="2"/>
            <a:r>
              <a:rPr lang="sl-SI" altLang="en-US" smtClean="0"/>
              <a:t>Third level</a:t>
            </a:r>
          </a:p>
          <a:p>
            <a:pPr lvl="3"/>
            <a:r>
              <a:rPr lang="sl-SI" altLang="en-US" smtClean="0"/>
              <a:t>Fourth level</a:t>
            </a:r>
          </a:p>
          <a:p>
            <a:pPr lvl="4"/>
            <a:r>
              <a:rPr lang="sl-SI" altLang="en-US" smtClean="0"/>
              <a:t>Fifth level</a:t>
            </a:r>
          </a:p>
        </p:txBody>
      </p:sp>
      <p:sp>
        <p:nvSpPr>
          <p:cNvPr id="391172" name="Rectangle 4"/>
          <p:cNvSpPr>
            <a:spLocks noGrp="1" noChangeArrowheads="1"/>
          </p:cNvSpPr>
          <p:nvPr>
            <p:ph type="dt" sz="half" idx="2"/>
          </p:nvPr>
        </p:nvSpPr>
        <p:spPr bwMode="auto">
          <a:xfrm>
            <a:off x="457200" y="6243638"/>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mj-lt"/>
              </a:defRPr>
            </a:lvl1pPr>
          </a:lstStyle>
          <a:p>
            <a:pPr>
              <a:defRPr/>
            </a:pPr>
            <a:fld id="{47284DC3-D1CF-45A3-829A-87825290EF08}" type="datetimeFigureOut">
              <a:rPr lang="sl-SI"/>
              <a:pPr>
                <a:defRPr/>
              </a:pPr>
              <a:t>29.5.2017</a:t>
            </a:fld>
            <a:endParaRPr lang="sl-SI" altLang="en-US"/>
          </a:p>
        </p:txBody>
      </p:sp>
      <p:sp>
        <p:nvSpPr>
          <p:cNvPr id="391173"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200">
                <a:latin typeface="+mj-lt"/>
              </a:defRPr>
            </a:lvl1pPr>
          </a:lstStyle>
          <a:p>
            <a:pPr>
              <a:defRPr/>
            </a:pPr>
            <a:endParaRPr lang="sl-SI" altLang="en-US"/>
          </a:p>
        </p:txBody>
      </p:sp>
      <p:sp>
        <p:nvSpPr>
          <p:cNvPr id="391174" name="Rectangle 6"/>
          <p:cNvSpPr>
            <a:spLocks noGrp="1" noChangeArrowheads="1"/>
          </p:cNvSpPr>
          <p:nvPr>
            <p:ph type="sldNum" sz="quarter" idx="4"/>
          </p:nvPr>
        </p:nvSpPr>
        <p:spPr bwMode="auto">
          <a:xfrm>
            <a:off x="6553200" y="6243638"/>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mj-lt"/>
              </a:defRPr>
            </a:lvl1pPr>
          </a:lstStyle>
          <a:p>
            <a:pPr>
              <a:defRPr/>
            </a:pPr>
            <a:fld id="{C03D8156-C631-4DD6-A6DB-4F96D5B8B4C5}" type="slidenum">
              <a:rPr lang="sl-SI" altLang="en-US"/>
              <a:pPr>
                <a:defRPr/>
              </a:pPr>
              <a:t>‹#›</a:t>
            </a:fld>
            <a:endParaRPr lang="sl-SI" altLang="en-US"/>
          </a:p>
        </p:txBody>
      </p:sp>
      <p:sp>
        <p:nvSpPr>
          <p:cNvPr id="391175" name="Freeform 7"/>
          <p:cNvSpPr>
            <a:spLocks noChangeArrowheads="1"/>
          </p:cNvSpPr>
          <p:nvPr/>
        </p:nvSpPr>
        <p:spPr bwMode="auto">
          <a:xfrm>
            <a:off x="381000" y="228600"/>
            <a:ext cx="8229600" cy="609600"/>
          </a:xfrm>
          <a:custGeom>
            <a:avLst/>
            <a:gdLst/>
            <a:ahLst/>
            <a:cxnLst>
              <a:cxn ang="0">
                <a:pos x="0" y="1000"/>
              </a:cxn>
              <a:cxn ang="0">
                <a:pos x="0" y="0"/>
              </a:cxn>
              <a:cxn ang="0">
                <a:pos x="1000" y="0"/>
              </a:cxn>
            </a:cxnLst>
            <a:rect l="0" t="0" r="r" b="b"/>
            <a:pathLst>
              <a:path w="1000" h="1000">
                <a:moveTo>
                  <a:pt x="0" y="1000"/>
                </a:moveTo>
                <a:lnTo>
                  <a:pt x="0" y="0"/>
                </a:lnTo>
                <a:lnTo>
                  <a:pt x="1000" y="0"/>
                </a:lnTo>
              </a:path>
            </a:pathLst>
          </a:custGeom>
          <a:noFill/>
          <a:ln w="19050" cap="flat" cmpd="sng">
            <a:solidFill>
              <a:schemeClr val="accent1"/>
            </a:solidFill>
            <a:prstDash val="solid"/>
            <a:miter lim="800000"/>
            <a:headEnd/>
            <a:tailEnd/>
          </a:ln>
        </p:spPr>
        <p:txBody>
          <a:bodyPr/>
          <a:lstStyle/>
          <a:p>
            <a:pPr>
              <a:defRPr/>
            </a:pPr>
            <a:endParaRPr lang="sl-SI"/>
          </a:p>
        </p:txBody>
      </p:sp>
      <p:sp>
        <p:nvSpPr>
          <p:cNvPr id="391176" name="Line 8"/>
          <p:cNvSpPr>
            <a:spLocks noChangeShapeType="1"/>
          </p:cNvSpPr>
          <p:nvPr/>
        </p:nvSpPr>
        <p:spPr bwMode="auto">
          <a:xfrm>
            <a:off x="457200" y="6172200"/>
            <a:ext cx="8229600" cy="0"/>
          </a:xfrm>
          <a:prstGeom prst="line">
            <a:avLst/>
          </a:prstGeom>
          <a:noFill/>
          <a:ln w="19050">
            <a:solidFill>
              <a:schemeClr val="accent1"/>
            </a:solidFill>
            <a:round/>
            <a:headEnd/>
            <a:tailEnd/>
          </a:ln>
          <a:effectLst/>
        </p:spPr>
        <p:txBody>
          <a:bodyPr/>
          <a:lstStyle/>
          <a:p>
            <a:pPr>
              <a:defRPr/>
            </a:pPr>
            <a:endParaRPr lang="sl-SI"/>
          </a:p>
        </p:txBody>
      </p:sp>
    </p:spTree>
  </p:cSld>
  <p:clrMap bg1="lt1" tx1="dk1" bg2="lt2" tx2="dk2" accent1="accent1" accent2="accent2" accent3="accent3" accent4="accent4" accent5="accent5" accent6="accent6" hlink="hlink" folHlink="folHlink"/>
  <p:sldLayoutIdLst>
    <p:sldLayoutId id="2147484005" r:id="rId1"/>
    <p:sldLayoutId id="2147484004" r:id="rId2"/>
    <p:sldLayoutId id="2147484003" r:id="rId3"/>
    <p:sldLayoutId id="2147484002" r:id="rId4"/>
    <p:sldLayoutId id="2147484001" r:id="rId5"/>
    <p:sldLayoutId id="2147484000" r:id="rId6"/>
    <p:sldLayoutId id="2147483999" r:id="rId7"/>
    <p:sldLayoutId id="2147483998" r:id="rId8"/>
    <p:sldLayoutId id="2147483997" r:id="rId9"/>
    <p:sldLayoutId id="2147483996" r:id="rId10"/>
    <p:sldLayoutId id="2147483995" r:id="rId11"/>
    <p:sldLayoutId id="2147483994" r:id="rId12"/>
  </p:sldLayoutIdLst>
  <p:timing>
    <p:tnLst>
      <p:par>
        <p:cTn id="1" dur="indefinite" restart="never" nodeType="tmRoot"/>
      </p:par>
    </p:tnLst>
  </p:timing>
  <p:txStyles>
    <p:titleStyle>
      <a:lvl1pPr algn="l" rtl="0" eaLnBrk="0" fontAlgn="base" hangingPunct="0">
        <a:spcBef>
          <a:spcPct val="0"/>
        </a:spcBef>
        <a:spcAft>
          <a:spcPct val="0"/>
        </a:spcAft>
        <a:defRPr sz="4200">
          <a:solidFill>
            <a:schemeClr val="tx2"/>
          </a:solidFill>
          <a:latin typeface="+mj-lt"/>
          <a:ea typeface="+mj-ea"/>
          <a:cs typeface="+mj-cs"/>
        </a:defRPr>
      </a:lvl1pPr>
      <a:lvl2pPr algn="l" rtl="0" eaLnBrk="0" fontAlgn="base" hangingPunct="0">
        <a:spcBef>
          <a:spcPct val="0"/>
        </a:spcBef>
        <a:spcAft>
          <a:spcPct val="0"/>
        </a:spcAft>
        <a:defRPr sz="4200">
          <a:solidFill>
            <a:schemeClr val="tx2"/>
          </a:solidFill>
          <a:latin typeface="Garamond" pitchFamily="18" charset="0"/>
          <a:cs typeface="Arial" charset="0"/>
        </a:defRPr>
      </a:lvl2pPr>
      <a:lvl3pPr algn="l" rtl="0" eaLnBrk="0" fontAlgn="base" hangingPunct="0">
        <a:spcBef>
          <a:spcPct val="0"/>
        </a:spcBef>
        <a:spcAft>
          <a:spcPct val="0"/>
        </a:spcAft>
        <a:defRPr sz="4200">
          <a:solidFill>
            <a:schemeClr val="tx2"/>
          </a:solidFill>
          <a:latin typeface="Garamond" pitchFamily="18" charset="0"/>
          <a:cs typeface="Arial" charset="0"/>
        </a:defRPr>
      </a:lvl3pPr>
      <a:lvl4pPr algn="l" rtl="0" eaLnBrk="0" fontAlgn="base" hangingPunct="0">
        <a:spcBef>
          <a:spcPct val="0"/>
        </a:spcBef>
        <a:spcAft>
          <a:spcPct val="0"/>
        </a:spcAft>
        <a:defRPr sz="4200">
          <a:solidFill>
            <a:schemeClr val="tx2"/>
          </a:solidFill>
          <a:latin typeface="Garamond" pitchFamily="18" charset="0"/>
          <a:cs typeface="Arial" charset="0"/>
        </a:defRPr>
      </a:lvl4pPr>
      <a:lvl5pPr algn="l" rtl="0" eaLnBrk="0" fontAlgn="base" hangingPunct="0">
        <a:spcBef>
          <a:spcPct val="0"/>
        </a:spcBef>
        <a:spcAft>
          <a:spcPct val="0"/>
        </a:spcAft>
        <a:defRPr sz="4200">
          <a:solidFill>
            <a:schemeClr val="tx2"/>
          </a:solidFill>
          <a:latin typeface="Garamond" pitchFamily="18" charset="0"/>
          <a:cs typeface="Arial" charset="0"/>
        </a:defRPr>
      </a:lvl5pPr>
      <a:lvl6pPr marL="457200" algn="l" rtl="0" fontAlgn="base">
        <a:spcBef>
          <a:spcPct val="0"/>
        </a:spcBef>
        <a:spcAft>
          <a:spcPct val="0"/>
        </a:spcAft>
        <a:defRPr sz="4200">
          <a:solidFill>
            <a:schemeClr val="tx2"/>
          </a:solidFill>
          <a:latin typeface="Garamond" pitchFamily="18" charset="0"/>
          <a:cs typeface="Arial" charset="0"/>
        </a:defRPr>
      </a:lvl6pPr>
      <a:lvl7pPr marL="914400" algn="l" rtl="0" fontAlgn="base">
        <a:spcBef>
          <a:spcPct val="0"/>
        </a:spcBef>
        <a:spcAft>
          <a:spcPct val="0"/>
        </a:spcAft>
        <a:defRPr sz="4200">
          <a:solidFill>
            <a:schemeClr val="tx2"/>
          </a:solidFill>
          <a:latin typeface="Garamond" pitchFamily="18" charset="0"/>
          <a:cs typeface="Arial" charset="0"/>
        </a:defRPr>
      </a:lvl7pPr>
      <a:lvl8pPr marL="1371600" algn="l" rtl="0" fontAlgn="base">
        <a:spcBef>
          <a:spcPct val="0"/>
        </a:spcBef>
        <a:spcAft>
          <a:spcPct val="0"/>
        </a:spcAft>
        <a:defRPr sz="4200">
          <a:solidFill>
            <a:schemeClr val="tx2"/>
          </a:solidFill>
          <a:latin typeface="Garamond" pitchFamily="18" charset="0"/>
          <a:cs typeface="Arial" charset="0"/>
        </a:defRPr>
      </a:lvl8pPr>
      <a:lvl9pPr marL="1828800" algn="l" rtl="0" fontAlgn="base">
        <a:spcBef>
          <a:spcPct val="0"/>
        </a:spcBef>
        <a:spcAft>
          <a:spcPct val="0"/>
        </a:spcAft>
        <a:defRPr sz="4200">
          <a:solidFill>
            <a:schemeClr val="tx2"/>
          </a:solidFill>
          <a:latin typeface="Garamond" pitchFamily="18" charset="0"/>
          <a:cs typeface="Arial" charset="0"/>
        </a:defRPr>
      </a:lvl9pPr>
    </p:titleStyle>
    <p:bodyStyle>
      <a:lvl1pPr marL="342900" indent="-342900" algn="l" rtl="0" eaLnBrk="0" fontAlgn="base" hangingPunct="0">
        <a:spcBef>
          <a:spcPct val="20000"/>
        </a:spcBef>
        <a:spcAft>
          <a:spcPct val="0"/>
        </a:spcAft>
        <a:buClr>
          <a:schemeClr val="accent1"/>
        </a:buClr>
        <a:buSzPct val="65000"/>
        <a:buFont typeface="Wingdings" pitchFamily="2" charset="2"/>
        <a:buChar char="n"/>
        <a:defRPr sz="3000">
          <a:solidFill>
            <a:schemeClr val="tx1"/>
          </a:solidFill>
          <a:latin typeface="+mn-lt"/>
          <a:ea typeface="+mn-ea"/>
          <a:cs typeface="+mn-cs"/>
        </a:defRPr>
      </a:lvl1pPr>
      <a:lvl2pPr marL="669925" indent="-325438" algn="l" rtl="0" eaLnBrk="0" fontAlgn="base" hangingPunct="0">
        <a:spcBef>
          <a:spcPct val="20000"/>
        </a:spcBef>
        <a:spcAft>
          <a:spcPct val="0"/>
        </a:spcAft>
        <a:buClr>
          <a:schemeClr val="accent2"/>
        </a:buClr>
        <a:buSzPct val="60000"/>
        <a:buFont typeface="Wingdings" pitchFamily="2" charset="2"/>
        <a:buChar char="q"/>
        <a:defRPr sz="2600">
          <a:solidFill>
            <a:schemeClr val="tx1"/>
          </a:solidFill>
          <a:latin typeface="+mn-lt"/>
          <a:cs typeface="+mn-cs"/>
        </a:defRPr>
      </a:lvl2pPr>
      <a:lvl3pPr marL="1022350" indent="-350838" algn="l" rtl="0" eaLnBrk="0" fontAlgn="base" hangingPunct="0">
        <a:spcBef>
          <a:spcPct val="20000"/>
        </a:spcBef>
        <a:spcAft>
          <a:spcPct val="0"/>
        </a:spcAft>
        <a:buClr>
          <a:schemeClr val="accent1"/>
        </a:buClr>
        <a:buSzPct val="65000"/>
        <a:buFont typeface="Wingdings" pitchFamily="2" charset="2"/>
        <a:buChar char="n"/>
        <a:defRPr sz="2200">
          <a:solidFill>
            <a:schemeClr val="tx1"/>
          </a:solidFill>
          <a:latin typeface="+mn-lt"/>
          <a:cs typeface="+mn-cs"/>
        </a:defRPr>
      </a:lvl3pPr>
      <a:lvl4pPr marL="1339850" indent="-315913" algn="l" rtl="0" eaLnBrk="0" fontAlgn="base" hangingPunct="0">
        <a:spcBef>
          <a:spcPct val="20000"/>
        </a:spcBef>
        <a:spcAft>
          <a:spcPct val="0"/>
        </a:spcAft>
        <a:buClr>
          <a:schemeClr val="accent2"/>
        </a:buClr>
        <a:buSzPct val="70000"/>
        <a:buFont typeface="Wingdings" pitchFamily="2" charset="2"/>
        <a:buChar char="q"/>
        <a:defRPr sz="2000">
          <a:solidFill>
            <a:schemeClr val="tx1"/>
          </a:solidFill>
          <a:latin typeface="+mn-lt"/>
          <a:cs typeface="+mn-cs"/>
        </a:defRPr>
      </a:lvl4pPr>
      <a:lvl5pPr marL="1681163" indent="-339725" algn="l" rtl="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mn-lt"/>
          <a:cs typeface="+mn-cs"/>
        </a:defRPr>
      </a:lvl5pPr>
      <a:lvl6pPr marL="21383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cs typeface="+mn-cs"/>
        </a:defRPr>
      </a:lvl6pPr>
      <a:lvl7pPr marL="25955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cs typeface="+mn-cs"/>
        </a:defRPr>
      </a:lvl7pPr>
      <a:lvl8pPr marL="30527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cs typeface="+mn-cs"/>
        </a:defRPr>
      </a:lvl8pPr>
      <a:lvl9pPr marL="35099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cs typeface="+mn-cs"/>
        </a:defRPr>
      </a:lvl9pPr>
    </p:bodyStyle>
    <p:otherStyle>
      <a:defPPr>
        <a:defRPr lang="sl-S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www.reguliranipoklici.si/prihajate/evidenca-reguliranih-poklicev/seznam-1.aspx" TargetMode="External"/><Relationship Id="rId2" Type="http://schemas.openxmlformats.org/officeDocument/2006/relationships/hyperlink" Target="http://www.ess.gov.si/iskalci_zaposlitve/prosta_delovna_mesta" TargetMode="Externa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Naslov 1"/>
          <p:cNvSpPr>
            <a:spLocks noGrp="1"/>
          </p:cNvSpPr>
          <p:nvPr>
            <p:ph type="ctrTitle" idx="4294967295"/>
          </p:nvPr>
        </p:nvSpPr>
        <p:spPr>
          <a:xfrm>
            <a:off x="684213" y="530225"/>
            <a:ext cx="7775575" cy="846138"/>
          </a:xfrm>
        </p:spPr>
        <p:txBody>
          <a:bodyPr anchor="ctr"/>
          <a:lstStyle/>
          <a:p>
            <a:pPr eaLnBrk="1" hangingPunct="1"/>
            <a:r>
              <a:rPr lang="sl-SI" sz="2500" smtClean="0">
                <a:latin typeface="Calibri" pitchFamily="34" charset="0"/>
              </a:rPr>
              <a:t>DPS, Sekcija psihologov v VIZ</a:t>
            </a:r>
            <a:r>
              <a:rPr lang="sl-SI" sz="2500" smtClean="0"/>
              <a:t> </a:t>
            </a:r>
          </a:p>
        </p:txBody>
      </p:sp>
      <p:sp>
        <p:nvSpPr>
          <p:cNvPr id="14338" name="Podnaslov 2"/>
          <p:cNvSpPr>
            <a:spLocks noGrp="1"/>
          </p:cNvSpPr>
          <p:nvPr>
            <p:ph type="subTitle" idx="4294967295"/>
          </p:nvPr>
        </p:nvSpPr>
        <p:spPr>
          <a:xfrm>
            <a:off x="1279525" y="1985963"/>
            <a:ext cx="6403975" cy="3506787"/>
          </a:xfrm>
        </p:spPr>
        <p:txBody>
          <a:bodyPr/>
          <a:lstStyle/>
          <a:p>
            <a:pPr marL="0" indent="0" eaLnBrk="1" hangingPunct="1">
              <a:buFont typeface="Wingdings" pitchFamily="2" charset="2"/>
              <a:buNone/>
            </a:pPr>
            <a:endParaRPr lang="sl-SI" sz="4000" b="1" dirty="0" smtClean="0">
              <a:latin typeface="Calibri" pitchFamily="34" charset="0"/>
            </a:endParaRPr>
          </a:p>
          <a:p>
            <a:pPr marL="0" indent="0" eaLnBrk="1" hangingPunct="1">
              <a:buFont typeface="Wingdings" pitchFamily="2" charset="2"/>
              <a:buNone/>
            </a:pPr>
            <a:r>
              <a:rPr lang="sl-SI" sz="4000" b="1" i="1" dirty="0" smtClean="0">
                <a:latin typeface="Calibri" pitchFamily="34" charset="0"/>
              </a:rPr>
              <a:t>Psiholog v osnovni </a:t>
            </a:r>
            <a:r>
              <a:rPr lang="sl-SI" sz="4000" b="1" i="1" dirty="0" err="1" smtClean="0">
                <a:latin typeface="Calibri" pitchFamily="34" charset="0"/>
              </a:rPr>
              <a:t>šoli.si</a:t>
            </a:r>
            <a:endParaRPr lang="sl-SI" sz="4000" b="1" i="1" dirty="0" smtClean="0">
              <a:latin typeface="Calibri" pitchFamily="34" charset="0"/>
            </a:endParaRPr>
          </a:p>
          <a:p>
            <a:pPr marL="0" indent="0" eaLnBrk="1" hangingPunct="1">
              <a:buFont typeface="Wingdings" pitchFamily="2" charset="2"/>
              <a:buNone/>
            </a:pPr>
            <a:endParaRPr lang="sl-SI" sz="2800" i="1" dirty="0" smtClean="0">
              <a:latin typeface="Calibri" pitchFamily="34" charset="0"/>
            </a:endParaRPr>
          </a:p>
          <a:p>
            <a:pPr marL="0" indent="0" eaLnBrk="1" hangingPunct="1">
              <a:buFont typeface="Wingdings" pitchFamily="2" charset="2"/>
              <a:buNone/>
            </a:pPr>
            <a:endParaRPr lang="sl-SI" sz="2800" i="1" dirty="0" smtClean="0">
              <a:latin typeface="Calibri" pitchFamily="34" charset="0"/>
            </a:endParaRPr>
          </a:p>
          <a:p>
            <a:pPr marL="0" indent="0" algn="ctr" eaLnBrk="1" hangingPunct="1">
              <a:buNone/>
            </a:pPr>
            <a:r>
              <a:rPr lang="sl-SI" sz="1400" smtClean="0">
                <a:latin typeface="Calibri" pitchFamily="34" charset="0"/>
              </a:rPr>
              <a:t>Vloga </a:t>
            </a:r>
            <a:r>
              <a:rPr lang="sl-SI" sz="1400" dirty="0">
                <a:latin typeface="Calibri" pitchFamily="34" charset="0"/>
              </a:rPr>
              <a:t>in naloge psihologa, delujočega na področju VIZ</a:t>
            </a:r>
          </a:p>
          <a:p>
            <a:pPr marL="0" indent="0" algn="ctr" eaLnBrk="1" hangingPunct="1">
              <a:buFont typeface="Wingdings" pitchFamily="2" charset="2"/>
              <a:buNone/>
            </a:pPr>
            <a:r>
              <a:rPr lang="sl-SI" sz="1400" dirty="0" smtClean="0">
                <a:latin typeface="Calibri" pitchFamily="34" charset="0"/>
              </a:rPr>
              <a:t>14. 12. 2016</a:t>
            </a:r>
          </a:p>
          <a:p>
            <a:pPr marL="0" indent="0" algn="ctr" eaLnBrk="1" hangingPunct="1">
              <a:buFont typeface="Wingdings" pitchFamily="2" charset="2"/>
              <a:buNone/>
            </a:pPr>
            <a:endParaRPr lang="sl-SI" sz="1400" dirty="0" smtClean="0">
              <a:latin typeface="Calibri" pitchFamily="34" charset="0"/>
            </a:endParaRPr>
          </a:p>
          <a:p>
            <a:pPr marL="0" indent="0" algn="ctr" eaLnBrk="1" hangingPunct="1">
              <a:buFont typeface="Wingdings" pitchFamily="2" charset="2"/>
              <a:buNone/>
            </a:pPr>
            <a:r>
              <a:rPr lang="sl-SI" sz="1300" dirty="0" smtClean="0">
                <a:latin typeface="Calibri" pitchFamily="34" charset="0"/>
              </a:rPr>
              <a:t>Nataša Fabjančič, psihologinja</a:t>
            </a:r>
          </a:p>
          <a:p>
            <a:pPr marL="0" indent="0" algn="ctr" eaLnBrk="1" hangingPunct="1">
              <a:buFont typeface="Wingdings" pitchFamily="2" charset="2"/>
              <a:buNone/>
            </a:pPr>
            <a:r>
              <a:rPr lang="sl-SI" sz="1300" dirty="0" smtClean="0">
                <a:latin typeface="Calibri" pitchFamily="34" charset="0"/>
              </a:rPr>
              <a:t>OŠ Venclja Perka</a:t>
            </a:r>
          </a:p>
        </p:txBody>
      </p:sp>
    </p:spTree>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Rectangle 2"/>
          <p:cNvSpPr>
            <a:spLocks noGrp="1" noChangeArrowheads="1"/>
          </p:cNvSpPr>
          <p:nvPr>
            <p:ph type="title"/>
          </p:nvPr>
        </p:nvSpPr>
        <p:spPr>
          <a:xfrm>
            <a:off x="457200" y="277813"/>
            <a:ext cx="8229600" cy="487362"/>
          </a:xfrm>
        </p:spPr>
        <p:txBody>
          <a:bodyPr/>
          <a:lstStyle/>
          <a:p>
            <a:r>
              <a:rPr lang="sl-SI" sz="2800" b="1" smtClean="0">
                <a:latin typeface="Calibri" pitchFamily="34" charset="0"/>
              </a:rPr>
              <a:t>Kaj so močna podočja PSIHOLOGA znotraj ŠSS</a:t>
            </a:r>
          </a:p>
        </p:txBody>
      </p:sp>
      <p:sp>
        <p:nvSpPr>
          <p:cNvPr id="23554" name="Rectangle 3"/>
          <p:cNvSpPr>
            <a:spLocks noGrp="1" noChangeArrowheads="1"/>
          </p:cNvSpPr>
          <p:nvPr>
            <p:ph type="body" idx="1"/>
          </p:nvPr>
        </p:nvSpPr>
        <p:spPr>
          <a:xfrm>
            <a:off x="457200" y="1052513"/>
            <a:ext cx="8229600" cy="5078412"/>
          </a:xfrm>
        </p:spPr>
        <p:txBody>
          <a:bodyPr/>
          <a:lstStyle/>
          <a:p>
            <a:pPr>
              <a:buFontTx/>
              <a:buNone/>
            </a:pPr>
            <a:r>
              <a:rPr lang="sl-SI" sz="1400" dirty="0" smtClean="0">
                <a:latin typeface="Calibri" pitchFamily="34" charset="0"/>
              </a:rPr>
              <a:t>*Dobro strokovno izobraženi in usposobljeni za delo v VIZ,</a:t>
            </a:r>
          </a:p>
          <a:p>
            <a:pPr>
              <a:buFontTx/>
              <a:buNone/>
            </a:pPr>
            <a:endParaRPr lang="sl-SI" sz="1400" dirty="0" smtClean="0">
              <a:latin typeface="Calibri" pitchFamily="34" charset="0"/>
            </a:endParaRPr>
          </a:p>
          <a:p>
            <a:pPr>
              <a:buFont typeface="Wingdings" pitchFamily="2" charset="2"/>
              <a:buNone/>
            </a:pPr>
            <a:r>
              <a:rPr lang="sl-SI" sz="1400" dirty="0" smtClean="0">
                <a:latin typeface="Calibri" pitchFamily="34" charset="0"/>
              </a:rPr>
              <a:t>*Psihodiagnostika (uporaba in interpretacija različnih psihometričnih preizkusov, standardiziranih testov),</a:t>
            </a:r>
          </a:p>
          <a:p>
            <a:pPr>
              <a:buFont typeface="Arial" charset="0"/>
              <a:buChar char="•"/>
            </a:pPr>
            <a:endParaRPr lang="sl-SI" sz="1400" dirty="0" smtClean="0">
              <a:latin typeface="Calibri" pitchFamily="34" charset="0"/>
            </a:endParaRPr>
          </a:p>
          <a:p>
            <a:pPr>
              <a:buFontTx/>
              <a:buNone/>
            </a:pPr>
            <a:r>
              <a:rPr lang="sl-SI" sz="1400" dirty="0" smtClean="0">
                <a:latin typeface="Calibri" pitchFamily="34" charset="0"/>
              </a:rPr>
              <a:t>*Permanentno izobraževanje, spremljanje in evalvacija lastnega dela (osebni in profesionalni razvoj),</a:t>
            </a:r>
          </a:p>
          <a:p>
            <a:pPr>
              <a:buFontTx/>
              <a:buNone/>
            </a:pPr>
            <a:endParaRPr lang="sl-SI" sz="1400" dirty="0" smtClean="0">
              <a:latin typeface="Calibri" pitchFamily="34" charset="0"/>
            </a:endParaRPr>
          </a:p>
          <a:p>
            <a:pPr>
              <a:buFontTx/>
              <a:buNone/>
            </a:pPr>
            <a:r>
              <a:rPr lang="sl-SI" sz="1400" dirty="0" smtClean="0">
                <a:latin typeface="Calibri" pitchFamily="34" charset="0"/>
              </a:rPr>
              <a:t>*Pri vodstvu šole prepoznani kot pomemben in koristen del strokovnega kadra (podatki analiz  </a:t>
            </a:r>
            <a:r>
              <a:rPr lang="sl-SI" sz="1400" dirty="0" err="1" smtClean="0">
                <a:latin typeface="Calibri" pitchFamily="34" charset="0"/>
              </a:rPr>
              <a:t>Kurikularna</a:t>
            </a:r>
            <a:r>
              <a:rPr lang="sl-SI" sz="1400" dirty="0" smtClean="0">
                <a:latin typeface="Calibri" pitchFamily="34" charset="0"/>
              </a:rPr>
              <a:t> prenova - 1996,  Razvoj in spremljanje delovanja mreže ŠŠD - 2007),</a:t>
            </a:r>
          </a:p>
          <a:p>
            <a:pPr>
              <a:buFontTx/>
              <a:buNone/>
            </a:pPr>
            <a:endParaRPr lang="sl-SI" sz="1400" dirty="0" smtClean="0">
              <a:latin typeface="Calibri" pitchFamily="34" charset="0"/>
            </a:endParaRPr>
          </a:p>
          <a:p>
            <a:pPr>
              <a:buFontTx/>
              <a:buNone/>
            </a:pPr>
            <a:r>
              <a:rPr lang="sl-SI" sz="1400" dirty="0" smtClean="0">
                <a:latin typeface="Calibri" pitchFamily="34" charset="0"/>
              </a:rPr>
              <a:t>* Svetovanje in posvetovanje z učitelji z </a:t>
            </a:r>
            <a:r>
              <a:rPr lang="sl-SI" sz="1400" dirty="0" err="1" smtClean="0">
                <a:latin typeface="Calibri" pitchFamily="34" charset="0"/>
              </a:rPr>
              <a:t>inter</a:t>
            </a:r>
            <a:r>
              <a:rPr lang="sl-SI" sz="1400" dirty="0" smtClean="0">
                <a:latin typeface="Calibri" pitchFamily="34" charset="0"/>
              </a:rPr>
              <a:t> in </a:t>
            </a:r>
            <a:r>
              <a:rPr lang="sl-SI" sz="1400" dirty="0" err="1" smtClean="0">
                <a:latin typeface="Calibri" pitchFamily="34" charset="0"/>
              </a:rPr>
              <a:t>intrapersonalnega</a:t>
            </a:r>
            <a:r>
              <a:rPr lang="sl-SI" sz="1400" dirty="0" smtClean="0">
                <a:latin typeface="Calibri" pitchFamily="34" charset="0"/>
              </a:rPr>
              <a:t> vidika, upoštevanje osebnostnih značilnosti pri reševanju težav, znanj iz skupinske dinamike ipd., ki nas razlikujejo od drugih profilov,</a:t>
            </a:r>
          </a:p>
          <a:p>
            <a:pPr>
              <a:buFontTx/>
              <a:buChar char="•"/>
            </a:pPr>
            <a:endParaRPr lang="sl-SI" sz="1400" dirty="0" smtClean="0">
              <a:latin typeface="Calibri" pitchFamily="34" charset="0"/>
            </a:endParaRPr>
          </a:p>
          <a:p>
            <a:pPr>
              <a:buFontTx/>
              <a:buNone/>
            </a:pPr>
            <a:r>
              <a:rPr lang="sl-SI" sz="1400" dirty="0" smtClean="0">
                <a:latin typeface="Calibri" pitchFamily="34" charset="0"/>
              </a:rPr>
              <a:t>*Seznanjeni z novimi spoznanji stroke glede zakonitosti učenja (nevropsihologija...),</a:t>
            </a:r>
          </a:p>
          <a:p>
            <a:pPr>
              <a:buFontTx/>
              <a:buChar char="•"/>
            </a:pPr>
            <a:endParaRPr lang="sl-SI" sz="1400" dirty="0" smtClean="0">
              <a:latin typeface="Calibri" pitchFamily="34" charset="0"/>
            </a:endParaRPr>
          </a:p>
          <a:p>
            <a:pPr>
              <a:buFontTx/>
              <a:buNone/>
            </a:pPr>
            <a:r>
              <a:rPr lang="sl-SI" sz="1400" dirty="0" smtClean="0">
                <a:latin typeface="Calibri" pitchFamily="34" charset="0"/>
              </a:rPr>
              <a:t>*Timsko sodelovanje z drugimi profili v ŠSS (pedagogi, spec. pedagogi, soc. pedagogi...),</a:t>
            </a:r>
          </a:p>
          <a:p>
            <a:pPr>
              <a:buFontTx/>
              <a:buNone/>
            </a:pPr>
            <a:endParaRPr lang="sl-SI" sz="1400" dirty="0" smtClean="0">
              <a:latin typeface="Calibri" pitchFamily="34" charset="0"/>
            </a:endParaRPr>
          </a:p>
          <a:p>
            <a:pPr>
              <a:buFontTx/>
              <a:buNone/>
            </a:pPr>
            <a:r>
              <a:rPr lang="sl-SI" sz="1400" dirty="0" smtClean="0">
                <a:latin typeface="Calibri" pitchFamily="34" charset="0"/>
              </a:rPr>
              <a:t>*Stanovska pripadnost – aktivno sodelovanje na Aktivih ŠSD, Študijskih skupinah, DSP...</a:t>
            </a:r>
          </a:p>
          <a:p>
            <a:pPr>
              <a:buFontTx/>
              <a:buChar char="•"/>
            </a:pPr>
            <a:endParaRPr lang="sl-SI" sz="1400" dirty="0" smtClean="0">
              <a:latin typeface="Calibri" pitchFamily="34" charset="0"/>
            </a:endParaRPr>
          </a:p>
          <a:p>
            <a:pPr>
              <a:buFontTx/>
              <a:buNone/>
            </a:pPr>
            <a:r>
              <a:rPr lang="sl-SI" sz="1400" dirty="0" smtClean="0">
                <a:solidFill>
                  <a:srgbClr val="FF0000"/>
                </a:solidFill>
                <a:latin typeface="Calibri" pitchFamily="34" charset="0"/>
              </a:rPr>
              <a:t>* Katera so še naša močna področja?</a:t>
            </a:r>
          </a:p>
          <a:p>
            <a:pPr>
              <a:buFontTx/>
              <a:buChar char="•"/>
            </a:pPr>
            <a:endParaRPr lang="sl-SI" sz="1400" dirty="0" smtClean="0">
              <a:solidFill>
                <a:srgbClr val="FF0000"/>
              </a:solidFill>
            </a:endParaRPr>
          </a:p>
          <a:p>
            <a:pPr>
              <a:buFontTx/>
              <a:buChar char="•"/>
            </a:pPr>
            <a:endParaRPr lang="sl-SI" sz="1600" dirty="0" smtClean="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Rectangle 2"/>
          <p:cNvSpPr>
            <a:spLocks noGrp="1" noChangeArrowheads="1"/>
          </p:cNvSpPr>
          <p:nvPr>
            <p:ph type="title"/>
          </p:nvPr>
        </p:nvSpPr>
        <p:spPr>
          <a:xfrm>
            <a:off x="457200" y="277813"/>
            <a:ext cx="8229600" cy="558800"/>
          </a:xfrm>
        </p:spPr>
        <p:txBody>
          <a:bodyPr/>
          <a:lstStyle/>
          <a:p>
            <a:r>
              <a:rPr lang="sl-SI" sz="2800" b="1" smtClean="0">
                <a:latin typeface="Calibri" pitchFamily="34" charset="0"/>
              </a:rPr>
              <a:t>Šibka področja, ki potrebujejo spremembe</a:t>
            </a:r>
          </a:p>
        </p:txBody>
      </p:sp>
      <p:sp>
        <p:nvSpPr>
          <p:cNvPr id="24578" name="Rectangle 3"/>
          <p:cNvSpPr>
            <a:spLocks noGrp="1" noChangeArrowheads="1"/>
          </p:cNvSpPr>
          <p:nvPr>
            <p:ph type="body" idx="1"/>
          </p:nvPr>
        </p:nvSpPr>
        <p:spPr>
          <a:xfrm>
            <a:off x="457200" y="836711"/>
            <a:ext cx="8229600" cy="5294213"/>
          </a:xfrm>
        </p:spPr>
        <p:txBody>
          <a:bodyPr/>
          <a:lstStyle/>
          <a:p>
            <a:pPr>
              <a:buFont typeface="Wingdings" pitchFamily="2" charset="2"/>
              <a:buNone/>
            </a:pPr>
            <a:r>
              <a:rPr lang="sl-SI" sz="1300" dirty="0" smtClean="0">
                <a:latin typeface="Calibri" pitchFamily="34" charset="0"/>
              </a:rPr>
              <a:t>*</a:t>
            </a:r>
            <a:r>
              <a:rPr lang="sl-SI" sz="1400" u="sng" dirty="0" smtClean="0">
                <a:latin typeface="Calibri" pitchFamily="34" charset="0"/>
              </a:rPr>
              <a:t>Relativna samostojnost in strokovna avtonomija</a:t>
            </a:r>
            <a:r>
              <a:rPr lang="sl-SI" sz="1400" dirty="0" smtClean="0">
                <a:latin typeface="Calibri" pitchFamily="34" charset="0"/>
              </a:rPr>
              <a:t>: problematična je dvojna vloga ŠSD – deluje strokovno avtonomno znotraj šole, hkrati pa je državni uslužbenec ( nevarno, da postane vzvod inštitucij države); </a:t>
            </a:r>
            <a:r>
              <a:rPr lang="sl-SI" sz="1300" dirty="0" smtClean="0">
                <a:latin typeface="Calibri" pitchFamily="34" charset="0"/>
              </a:rPr>
              <a:t>psiholog kot ŠSD se je dolžan držati zakonodaje na področju OŠ, čeprav ima v skladu s Smernicami možnost zavrniti delo, ki ni v skladu z njegovo strokovno doktrino... ; ŠSD je izrazita manjšina v šoli. Pogosto prevzema kurativno, popravljalno vlogo, namesto preventivne, razvojno usmerjene vloge (</a:t>
            </a:r>
            <a:r>
              <a:rPr lang="sl-SI" sz="1200" dirty="0" smtClean="0">
                <a:latin typeface="Calibri" pitchFamily="34" charset="0"/>
              </a:rPr>
              <a:t>servis za vse udeležence).</a:t>
            </a:r>
          </a:p>
          <a:p>
            <a:pPr>
              <a:buFont typeface="Wingdings" pitchFamily="2" charset="2"/>
              <a:buNone/>
            </a:pPr>
            <a:r>
              <a:rPr lang="sl-SI" sz="1400" dirty="0" smtClean="0">
                <a:latin typeface="Calibri" pitchFamily="34" charset="0"/>
              </a:rPr>
              <a:t>  * </a:t>
            </a:r>
            <a:r>
              <a:rPr lang="sl-SI" sz="1400" u="sng" dirty="0" smtClean="0">
                <a:latin typeface="Calibri" pitchFamily="34" charset="0"/>
              </a:rPr>
              <a:t>preobremenjeni z obilico nalog, predvsem organizacijskih in administrativnih nalog,</a:t>
            </a:r>
            <a:r>
              <a:rPr lang="sl-SI" sz="1400" dirty="0" smtClean="0">
                <a:latin typeface="Calibri" pitchFamily="34" charset="0"/>
              </a:rPr>
              <a:t> </a:t>
            </a:r>
            <a:r>
              <a:rPr lang="sl-SI" sz="1300" dirty="0" smtClean="0">
                <a:latin typeface="Calibri" pitchFamily="34" charset="0"/>
              </a:rPr>
              <a:t>npr: urejanje dokumentacije šole (matični listi, matične knjige, elektronska hramba podatkov...), urejanje dokumentacije ob prešolanju učenca (prehrana, prevoz, izbirni predmeti, OPB, JV...), vodenje različnih projektov v šoli, ki niso psihološke narave, sodelovanje v raznih komisijah (šolski sklad, status športnika...), vodenje komisije za podeljevanje različnih subvencij, koordinacija interesnih dejavnosti (zbiranje prijavnic, delitev ur), urejanje elektronskih dnevnikov za DSP, ISOP, vodenje evidence o opravljenih urah, organizacija in/ali izvedba različnih prireditev , </a:t>
            </a:r>
            <a:r>
              <a:rPr lang="sl-SI" sz="1300" dirty="0" err="1" smtClean="0">
                <a:latin typeface="Calibri" pitchFamily="34" charset="0"/>
              </a:rPr>
              <a:t>dnevov</a:t>
            </a:r>
            <a:r>
              <a:rPr lang="sl-SI" sz="1300" dirty="0" smtClean="0">
                <a:latin typeface="Calibri" pitchFamily="34" charset="0"/>
              </a:rPr>
              <a:t> dejavnosti (npr. naravoslovnih, tehničnih, kulturnih..), koordinacija in izvajanje NPZ, razna dežurstva, pisanje odločb (odlog všolanja, oprostitev IP zaradi obiskovanja glasbene šole, prevozi…), urejanje prevozov učencev (obvestila, vloge, odločbe, urnik), </a:t>
            </a:r>
            <a:r>
              <a:rPr lang="sl-SI" sz="1300" dirty="0" err="1" smtClean="0">
                <a:latin typeface="Calibri" pitchFamily="34" charset="0"/>
              </a:rPr>
              <a:t>intervence</a:t>
            </a:r>
            <a:r>
              <a:rPr lang="sl-SI" sz="1300" dirty="0" smtClean="0">
                <a:latin typeface="Calibri" pitchFamily="34" charset="0"/>
              </a:rPr>
              <a:t> (vzgojni problemi, poškodbe...), različna spremstva in nadomeščanja ob večjem izpadu učiteljev.... </a:t>
            </a:r>
          </a:p>
          <a:p>
            <a:pPr>
              <a:buFont typeface="Wingdings" pitchFamily="2" charset="2"/>
              <a:buNone/>
            </a:pPr>
            <a:r>
              <a:rPr lang="sl-SI" sz="1400" dirty="0" smtClean="0">
                <a:latin typeface="Calibri" pitchFamily="34" charset="0"/>
              </a:rPr>
              <a:t>*N</a:t>
            </a:r>
            <a:r>
              <a:rPr lang="sl-SI" sz="1400" u="sng" dirty="0" smtClean="0">
                <a:latin typeface="Calibri" pitchFamily="34" charset="0"/>
              </a:rPr>
              <a:t>eurejen status glede delovne obveznosti v primerjavi z  učitelji: </a:t>
            </a:r>
            <a:r>
              <a:rPr lang="sl-SI" sz="1300" dirty="0" smtClean="0">
                <a:latin typeface="Calibri" pitchFamily="34" charset="0"/>
              </a:rPr>
              <a:t>40 urni delavnik; nimamo pa priznanih priprav na VIZ,  </a:t>
            </a:r>
            <a:r>
              <a:rPr lang="sl-SI" sz="1300" dirty="0" err="1" smtClean="0">
                <a:latin typeface="Calibri" pitchFamily="34" charset="0"/>
              </a:rPr>
              <a:t>evalvalviranje</a:t>
            </a:r>
            <a:r>
              <a:rPr lang="sl-SI" sz="1300" dirty="0" smtClean="0">
                <a:latin typeface="Calibri" pitchFamily="34" charset="0"/>
              </a:rPr>
              <a:t> lastnega dela, administrativnih nalog, izdelav zapisnikov, sodelovanja na sejah UZ... </a:t>
            </a:r>
            <a:endParaRPr lang="sl-SI" sz="1300" dirty="0" smtClean="0">
              <a:solidFill>
                <a:srgbClr val="FF0000"/>
              </a:solidFill>
              <a:latin typeface="Calibri" pitchFamily="34" charset="0"/>
            </a:endParaRPr>
          </a:p>
          <a:p>
            <a:pPr>
              <a:buFont typeface="Wingdings" pitchFamily="2" charset="2"/>
              <a:buNone/>
            </a:pPr>
            <a:r>
              <a:rPr lang="sl-SI" sz="1400" dirty="0" smtClean="0">
                <a:latin typeface="Calibri" pitchFamily="34" charset="0"/>
              </a:rPr>
              <a:t>*</a:t>
            </a:r>
            <a:r>
              <a:rPr lang="sl-SI" sz="1400" u="sng" dirty="0" smtClean="0">
                <a:latin typeface="Calibri" pitchFamily="34" charset="0"/>
              </a:rPr>
              <a:t>Opis del in nalog  ŠSS je zastavljeno zelo na splošno</a:t>
            </a:r>
            <a:r>
              <a:rPr lang="sl-SI" sz="1400" dirty="0" smtClean="0">
                <a:latin typeface="Calibri" pitchFamily="34" charset="0"/>
              </a:rPr>
              <a:t>. </a:t>
            </a:r>
            <a:r>
              <a:rPr lang="sl-SI" sz="1300" dirty="0" smtClean="0">
                <a:latin typeface="Calibri" pitchFamily="34" charset="0"/>
              </a:rPr>
              <a:t>Če je na šoli en sam SD, prevzema vse naloge (naloge pedagoga, soc. delavca...), težko je upoštevati </a:t>
            </a:r>
            <a:r>
              <a:rPr lang="sl-SI" sz="1300" dirty="0" err="1" smtClean="0">
                <a:latin typeface="Calibri" pitchFamily="34" charset="0"/>
              </a:rPr>
              <a:t>nečelo</a:t>
            </a:r>
            <a:r>
              <a:rPr lang="sl-SI" sz="1300" dirty="0" smtClean="0">
                <a:latin typeface="Calibri" pitchFamily="34" charset="0"/>
              </a:rPr>
              <a:t> strokovne avtonomnosti. Težko je potegniti mejo med posameznimi profili. Potreba po timu.</a:t>
            </a:r>
          </a:p>
          <a:p>
            <a:pPr marL="0" indent="0">
              <a:buNone/>
            </a:pPr>
            <a:r>
              <a:rPr lang="sl-SI" sz="1400" u="sng" dirty="0" smtClean="0">
                <a:latin typeface="Calibri" pitchFamily="34" charset="0"/>
              </a:rPr>
              <a:t>*Pogrešamo podporo stroke, sistemsko  urejeno </a:t>
            </a:r>
            <a:r>
              <a:rPr lang="sl-SI" sz="1400" u="sng" dirty="0" err="1" smtClean="0">
                <a:latin typeface="Calibri" pitchFamily="34" charset="0"/>
              </a:rPr>
              <a:t>supervizijo</a:t>
            </a:r>
            <a:r>
              <a:rPr lang="sl-SI" sz="1400" u="sng" dirty="0" smtClean="0">
                <a:latin typeface="Calibri" pitchFamily="34" charset="0"/>
              </a:rPr>
              <a:t>.</a:t>
            </a:r>
          </a:p>
          <a:p>
            <a:pPr>
              <a:buFont typeface="Arial" charset="0"/>
              <a:buChar char="•"/>
            </a:pPr>
            <a:endParaRPr lang="sl-SI" sz="1400" u="sng" dirty="0" smtClean="0">
              <a:latin typeface="Calibri" pitchFamily="34" charset="0"/>
            </a:endParaRPr>
          </a:p>
          <a:p>
            <a:pPr marL="0" indent="0">
              <a:buNone/>
            </a:pPr>
            <a:r>
              <a:rPr lang="sl-SI" sz="1400" dirty="0" smtClean="0">
                <a:latin typeface="Calibri" pitchFamily="34" charset="0"/>
              </a:rPr>
              <a:t>*Potrebujemo </a:t>
            </a:r>
            <a:r>
              <a:rPr lang="sl-SI" sz="1400" u="sng" dirty="0" smtClean="0">
                <a:latin typeface="Calibri" pitchFamily="34" charset="0"/>
              </a:rPr>
              <a:t>(še) več izobraževanja</a:t>
            </a:r>
            <a:r>
              <a:rPr lang="sl-SI" sz="1400" dirty="0" smtClean="0">
                <a:latin typeface="Calibri" pitchFamily="34" charset="0"/>
              </a:rPr>
              <a:t> iz aktualnih znanj </a:t>
            </a:r>
            <a:r>
              <a:rPr lang="sl-SI" sz="1400" u="sng" dirty="0" smtClean="0">
                <a:latin typeface="Calibri" pitchFamily="34" charset="0"/>
              </a:rPr>
              <a:t>pedagoške psihologije</a:t>
            </a:r>
            <a:r>
              <a:rPr lang="sl-SI" sz="1400" dirty="0" smtClean="0">
                <a:latin typeface="Calibri" pitchFamily="34" charset="0"/>
              </a:rPr>
              <a:t>. </a:t>
            </a:r>
            <a:r>
              <a:rPr lang="sl-SI" sz="1300" dirty="0" smtClean="0">
                <a:latin typeface="Calibri" pitchFamily="34" charset="0"/>
              </a:rPr>
              <a:t>Specializacija – </a:t>
            </a:r>
            <a:r>
              <a:rPr lang="sl-SI" sz="1300" dirty="0">
                <a:latin typeface="Calibri" pitchFamily="34" charset="0"/>
              </a:rPr>
              <a:t>š</a:t>
            </a:r>
            <a:r>
              <a:rPr lang="sl-SI" sz="1300" dirty="0" smtClean="0">
                <a:latin typeface="Calibri" pitchFamily="34" charset="0"/>
              </a:rPr>
              <a:t>olski </a:t>
            </a:r>
            <a:r>
              <a:rPr lang="sl-SI" sz="1300" dirty="0">
                <a:latin typeface="Calibri" pitchFamily="34" charset="0"/>
              </a:rPr>
              <a:t>p</a:t>
            </a:r>
            <a:r>
              <a:rPr lang="sl-SI" sz="1300" dirty="0" smtClean="0">
                <a:latin typeface="Calibri" pitchFamily="34" charset="0"/>
              </a:rPr>
              <a:t>siholog?</a:t>
            </a:r>
          </a:p>
          <a:p>
            <a:pPr marL="0" indent="0">
              <a:buNone/>
            </a:pPr>
            <a:endParaRPr lang="sl-SI" sz="1300" dirty="0" smtClean="0">
              <a:latin typeface="Calibri" pitchFamily="34" charset="0"/>
            </a:endParaRPr>
          </a:p>
          <a:p>
            <a:pPr marL="0" indent="0">
              <a:buNone/>
            </a:pPr>
            <a:r>
              <a:rPr lang="sl-SI" sz="1400" b="1" dirty="0" smtClean="0">
                <a:solidFill>
                  <a:srgbClr val="FF0000"/>
                </a:solidFill>
                <a:latin typeface="Calibri" pitchFamily="34" charset="0"/>
              </a:rPr>
              <a:t>Predlogi, ideje:?</a:t>
            </a:r>
          </a:p>
          <a:p>
            <a:pPr>
              <a:buFont typeface="Arial" charset="0"/>
              <a:buChar char="•"/>
            </a:pPr>
            <a:endParaRPr lang="sl-SI" sz="1300" dirty="0" smtClean="0">
              <a:latin typeface="Calibri" pitchFamily="34"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Rectangle 2"/>
          <p:cNvSpPr>
            <a:spLocks noGrp="1" noChangeArrowheads="1"/>
          </p:cNvSpPr>
          <p:nvPr>
            <p:ph type="title"/>
          </p:nvPr>
        </p:nvSpPr>
        <p:spPr>
          <a:xfrm>
            <a:off x="395288" y="260350"/>
            <a:ext cx="8229600" cy="792163"/>
          </a:xfrm>
        </p:spPr>
        <p:txBody>
          <a:bodyPr/>
          <a:lstStyle/>
          <a:p>
            <a:r>
              <a:rPr lang="sl-SI" sz="2800" b="1" smtClean="0">
                <a:latin typeface="Calibri" pitchFamily="34" charset="0"/>
              </a:rPr>
              <a:t>Spremljanje uspešnosti delovanja ŠSS...</a:t>
            </a:r>
          </a:p>
        </p:txBody>
      </p:sp>
      <p:sp>
        <p:nvSpPr>
          <p:cNvPr id="25602" name="Rectangle 3"/>
          <p:cNvSpPr>
            <a:spLocks noGrp="1" noChangeArrowheads="1"/>
          </p:cNvSpPr>
          <p:nvPr>
            <p:ph type="body" idx="1"/>
          </p:nvPr>
        </p:nvSpPr>
        <p:spPr>
          <a:xfrm>
            <a:off x="457200" y="1268413"/>
            <a:ext cx="8229600" cy="4862512"/>
          </a:xfrm>
        </p:spPr>
        <p:txBody>
          <a:bodyPr/>
          <a:lstStyle/>
          <a:p>
            <a:r>
              <a:rPr lang="sl-SI" sz="1600" smtClean="0">
                <a:latin typeface="Calibri" pitchFamily="34" charset="0"/>
              </a:rPr>
              <a:t>* 1968 – dr. F. Pediček: Delovanje ŠSS v OŠ (ves čas spremljal uvajanje in delovanje modela, ki ga je uvedel kot raziskovalni projekt v okviru Pedagoškega inštituta).</a:t>
            </a:r>
          </a:p>
          <a:p>
            <a:endParaRPr lang="sl-SI" sz="1600" smtClean="0">
              <a:latin typeface="Calibri" pitchFamily="34" charset="0"/>
            </a:endParaRPr>
          </a:p>
          <a:p>
            <a:r>
              <a:rPr lang="sl-SI" sz="1600" smtClean="0">
                <a:latin typeface="Calibri" pitchFamily="34" charset="0"/>
              </a:rPr>
              <a:t>* 1978 – B. Jurman: cilj spremljanja je bila uvedba timov ŠSD v vsaki občini.</a:t>
            </a:r>
          </a:p>
          <a:p>
            <a:endParaRPr lang="sl-SI" sz="1600" smtClean="0">
              <a:latin typeface="Calibri" pitchFamily="34" charset="0"/>
            </a:endParaRPr>
          </a:p>
          <a:p>
            <a:r>
              <a:rPr lang="sl-SI" sz="1600" smtClean="0">
                <a:latin typeface="Calibri" pitchFamily="34" charset="0"/>
              </a:rPr>
              <a:t>* 1996 – Koncept svetovalnega dela v vrtcu, OŠ in srednji šoli </a:t>
            </a:r>
            <a:r>
              <a:rPr lang="sl-SI" sz="1200" smtClean="0">
                <a:latin typeface="Calibri" pitchFamily="34" charset="0"/>
              </a:rPr>
              <a:t>(Ministrstvo za šolstvo, znanost in šport).</a:t>
            </a:r>
          </a:p>
          <a:p>
            <a:endParaRPr lang="sl-SI" sz="1200" smtClean="0">
              <a:latin typeface="Calibri" pitchFamily="34" charset="0"/>
            </a:endParaRPr>
          </a:p>
          <a:p>
            <a:r>
              <a:rPr lang="sl-SI" sz="1600" smtClean="0">
                <a:latin typeface="Calibri" pitchFamily="34" charset="0"/>
              </a:rPr>
              <a:t>* 2004- J. Škarič + sodelavci: več analiz ...</a:t>
            </a:r>
          </a:p>
          <a:p>
            <a:endParaRPr lang="sl-SI" sz="1600" smtClean="0">
              <a:latin typeface="Calibri" pitchFamily="34" charset="0"/>
            </a:endParaRPr>
          </a:p>
          <a:p>
            <a:r>
              <a:rPr lang="sl-SI" sz="1600" smtClean="0">
                <a:latin typeface="Calibri" pitchFamily="34" charset="0"/>
              </a:rPr>
              <a:t>* 2007 – T. Bezič: Razvoj in spremljanje delovanja mreže svetovalnih služb </a:t>
            </a:r>
            <a:r>
              <a:rPr lang="sl-SI" sz="1200" smtClean="0">
                <a:latin typeface="Calibri" pitchFamily="34" charset="0"/>
              </a:rPr>
              <a:t>(ZŠ Slovenije).</a:t>
            </a:r>
          </a:p>
          <a:p>
            <a:endParaRPr lang="sl-SI" sz="1600" smtClean="0">
              <a:latin typeface="Calibri" pitchFamily="34" charset="0"/>
            </a:endParaRPr>
          </a:p>
          <a:p>
            <a:r>
              <a:rPr lang="sl-SI" sz="1600" smtClean="0">
                <a:latin typeface="Calibri" pitchFamily="34" charset="0"/>
              </a:rPr>
              <a:t>* 2008 – T. Vršnik Perše: Vloga ŠŠS v vrtcu, OŠ in srednjih šolah </a:t>
            </a:r>
            <a:r>
              <a:rPr lang="sl-SI" sz="1200" smtClean="0">
                <a:latin typeface="Calibri" pitchFamily="34" charset="0"/>
              </a:rPr>
              <a:t>(Pedagoški inštitut)</a:t>
            </a:r>
          </a:p>
          <a:p>
            <a:endParaRPr lang="sl-SI" sz="1200" smtClean="0">
              <a:latin typeface="Calibri" pitchFamily="34" charset="0"/>
            </a:endParaRPr>
          </a:p>
          <a:p>
            <a:r>
              <a:rPr lang="sl-SI" sz="1600" smtClean="0">
                <a:latin typeface="Calibri" pitchFamily="34" charset="0"/>
              </a:rPr>
              <a:t>*2013 – M. Resman: Svetovalni delavec v sodobni šoli in vrtcu (FF, Odd. za ped.)</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Naslov 1"/>
          <p:cNvSpPr>
            <a:spLocks noGrp="1"/>
          </p:cNvSpPr>
          <p:nvPr>
            <p:ph type="ctrTitle" idx="4294967295"/>
          </p:nvPr>
        </p:nvSpPr>
        <p:spPr>
          <a:xfrm>
            <a:off x="1123950" y="355600"/>
            <a:ext cx="7337425" cy="809625"/>
          </a:xfrm>
        </p:spPr>
        <p:txBody>
          <a:bodyPr anchor="ctr"/>
          <a:lstStyle/>
          <a:p>
            <a:pPr eaLnBrk="1" hangingPunct="1"/>
            <a:r>
              <a:rPr lang="sl-SI" sz="1900" smtClean="0">
                <a:latin typeface="Calibri" pitchFamily="34" charset="0"/>
              </a:rPr>
              <a:t>Kaj dobiš, če „poguglaš“ šolski psiholog</a:t>
            </a:r>
          </a:p>
        </p:txBody>
      </p:sp>
      <p:sp>
        <p:nvSpPr>
          <p:cNvPr id="26626" name="Podnaslov 2"/>
          <p:cNvSpPr>
            <a:spLocks noGrp="1"/>
          </p:cNvSpPr>
          <p:nvPr>
            <p:ph type="subTitle" idx="4294967295"/>
          </p:nvPr>
        </p:nvSpPr>
        <p:spPr>
          <a:xfrm>
            <a:off x="611188" y="1125538"/>
            <a:ext cx="8137525" cy="5040312"/>
          </a:xfrm>
        </p:spPr>
        <p:txBody>
          <a:bodyPr/>
          <a:lstStyle/>
          <a:p>
            <a:pPr marL="0" indent="0" eaLnBrk="1" hangingPunct="1">
              <a:lnSpc>
                <a:spcPct val="80000"/>
              </a:lnSpc>
              <a:buFont typeface="Wingdings" pitchFamily="2" charset="2"/>
              <a:buNone/>
            </a:pPr>
            <a:r>
              <a:rPr lang="sl-SI" sz="900" smtClean="0"/>
              <a:t>Opis poklica</a:t>
            </a:r>
          </a:p>
          <a:p>
            <a:pPr marL="0" indent="0" eaLnBrk="1" hangingPunct="1">
              <a:lnSpc>
                <a:spcPct val="80000"/>
              </a:lnSpc>
              <a:buFont typeface="Wingdings" pitchFamily="2" charset="2"/>
              <a:buNone/>
            </a:pPr>
            <a:r>
              <a:rPr lang="sl-SI" sz="900" smtClean="0"/>
              <a:t>Psiholog                          </a:t>
            </a:r>
          </a:p>
          <a:p>
            <a:pPr marL="0" indent="0" eaLnBrk="1" hangingPunct="1">
              <a:lnSpc>
                <a:spcPct val="80000"/>
              </a:lnSpc>
              <a:buFont typeface="Wingdings" pitchFamily="2" charset="2"/>
              <a:buNone/>
            </a:pPr>
            <a:r>
              <a:rPr lang="sl-SI" sz="900" b="1" smtClean="0"/>
              <a:t>Kratek opis</a:t>
            </a:r>
            <a:r>
              <a:rPr lang="sl-SI" sz="900" smtClean="0"/>
              <a:t/>
            </a:r>
            <a:br>
              <a:rPr lang="sl-SI" sz="900" smtClean="0"/>
            </a:br>
            <a:r>
              <a:rPr lang="sl-SI" sz="900" smtClean="0"/>
              <a:t/>
            </a:r>
            <a:br>
              <a:rPr lang="sl-SI" sz="900" smtClean="0"/>
            </a:br>
            <a:r>
              <a:rPr lang="sl-SI" sz="900" smtClean="0"/>
              <a:t>Psiholog pomaga ljudem s čustvenimi, vedenjskimi, učnimi ali osebnostnimi težavami.</a:t>
            </a:r>
          </a:p>
          <a:p>
            <a:pPr marL="0" indent="0" eaLnBrk="1" hangingPunct="1">
              <a:lnSpc>
                <a:spcPct val="80000"/>
              </a:lnSpc>
              <a:buFont typeface="Wingdings" pitchFamily="2" charset="2"/>
              <a:buNone/>
            </a:pPr>
            <a:r>
              <a:rPr lang="sl-SI" sz="900" b="1" smtClean="0"/>
              <a:t>Kaj delavec običajno dela</a:t>
            </a:r>
            <a:r>
              <a:rPr lang="sl-SI" sz="900" smtClean="0"/>
              <a:t/>
            </a:r>
            <a:br>
              <a:rPr lang="sl-SI" sz="900" smtClean="0"/>
            </a:br>
            <a:r>
              <a:rPr lang="sl-SI" sz="900" smtClean="0"/>
              <a:t/>
            </a:r>
            <a:br>
              <a:rPr lang="sl-SI" sz="900" smtClean="0"/>
            </a:br>
            <a:r>
              <a:rPr lang="sl-SI" sz="900" smtClean="0"/>
              <a:t>Če želi psiholog uspešno delati s stranko ali pacientom, mora vzpostaviti zaupno okolje. Ko pacient psihologu zaupa, se lahko sprosti in se sooči s čustvi, ki jih običajno ne upa izraziti. Izkušen psiholog je sposoben prepoznati takšna čustva na način, ki pacienta ne ogroža in celo poveča njegovo samospoštovanje in samozavest. Ta proces se lahko zaključi po nekaj srečanjih ali pa po daljšem času. Nekateri psihologi se povežejo z drugimi izvedenci, da pridejo do boljših rezultatov. Lahko pa prevzamejo vlogo svetovalca skupinam ljudi, ki potrebujejo njihovo strokovno znanje. Skupinam ljudi pomagajo psihologi, da bolje spoznajo svoje sposobnosti in zmožnosti na delu (industrijski psiholog), da se vključijo v zdravljenje ali rehabilitacijo, če so bolni ali imajo težave pri učenju (klinični psiholog), </a:t>
            </a:r>
            <a:r>
              <a:rPr lang="sl-SI" sz="900" smtClean="0">
                <a:solidFill>
                  <a:srgbClr val="FF0000"/>
                </a:solidFill>
              </a:rPr>
              <a:t>pomagajo otrokom s specifičnimi lastnostmi, ki jim lahko povzročajo težave, npr. hiperaktivnost, težave pri učenju (šolski psiholog). </a:t>
            </a:r>
            <a:r>
              <a:rPr lang="sl-SI" sz="900" smtClean="0"/>
              <a:t>Psihologi sodelujejo tudi v procesu poklicne orientacije, so v stiku s šolskimi svetovalnimi delavci v osnovnih in drugih šolah ter razvijajo in uporabljajo v ta namen različne psiho-diagnostične pripomočke.</a:t>
            </a:r>
          </a:p>
          <a:p>
            <a:pPr marL="0" indent="0" eaLnBrk="1" hangingPunct="1">
              <a:lnSpc>
                <a:spcPct val="80000"/>
              </a:lnSpc>
              <a:buFont typeface="Wingdings" pitchFamily="2" charset="2"/>
              <a:buNone/>
            </a:pPr>
            <a:r>
              <a:rPr lang="sl-SI" sz="900" b="1" smtClean="0"/>
              <a:t>Delovna področja</a:t>
            </a:r>
            <a:r>
              <a:rPr lang="sl-SI" sz="900" smtClean="0"/>
              <a:t/>
            </a:r>
            <a:br>
              <a:rPr lang="sl-SI" sz="900" smtClean="0"/>
            </a:br>
            <a:r>
              <a:rPr lang="sl-SI" sz="900" smtClean="0"/>
              <a:t/>
            </a:r>
            <a:br>
              <a:rPr lang="sl-SI" sz="900" smtClean="0"/>
            </a:br>
            <a:r>
              <a:rPr lang="sl-SI" sz="900" smtClean="0"/>
              <a:t>Psiholog dela z otroki in mladostniki ter z odraslimi ali starostniki tako na področju zdravljenja kot preventive in zdravstvene psihologije.</a:t>
            </a:r>
          </a:p>
          <a:p>
            <a:pPr marL="0" indent="0" eaLnBrk="1" hangingPunct="1">
              <a:lnSpc>
                <a:spcPct val="80000"/>
              </a:lnSpc>
              <a:buFont typeface="Wingdings" pitchFamily="2" charset="2"/>
              <a:buNone/>
            </a:pPr>
            <a:r>
              <a:rPr lang="sl-SI" sz="900" b="1" smtClean="0"/>
              <a:t>Delovni pripomočki</a:t>
            </a:r>
            <a:r>
              <a:rPr lang="sl-SI" sz="900" smtClean="0"/>
              <a:t/>
            </a:r>
            <a:br>
              <a:rPr lang="sl-SI" sz="900" smtClean="0"/>
            </a:br>
            <a:r>
              <a:rPr lang="sl-SI" sz="900" smtClean="0"/>
              <a:t/>
            </a:r>
            <a:br>
              <a:rPr lang="sl-SI" sz="900" smtClean="0"/>
            </a:br>
            <a:r>
              <a:rPr lang="sl-SI" sz="900" smtClean="0"/>
              <a:t>Osnova za njegovo delo sta etični kodeks psihologov in Zakon o zdravstvenem varstvu in zdravstvenem zavarovanju. Pri delu uporablja psihološke teste, vprašalnike in druge pripomočke za psihološko diagnostiko.</a:t>
            </a:r>
          </a:p>
          <a:p>
            <a:pPr marL="0" indent="0" eaLnBrk="1" hangingPunct="1">
              <a:lnSpc>
                <a:spcPct val="80000"/>
              </a:lnSpc>
              <a:buFont typeface="Wingdings" pitchFamily="2" charset="2"/>
              <a:buNone/>
            </a:pPr>
            <a:endParaRPr lang="sl-SI" sz="900" smtClean="0"/>
          </a:p>
          <a:p>
            <a:pPr marL="0" indent="0" eaLnBrk="1" hangingPunct="1">
              <a:lnSpc>
                <a:spcPct val="80000"/>
              </a:lnSpc>
              <a:buFont typeface="Wingdings" pitchFamily="2" charset="2"/>
              <a:buNone/>
            </a:pPr>
            <a:r>
              <a:rPr lang="sl-SI" sz="900" smtClean="0"/>
              <a:t>Itd …</a:t>
            </a:r>
          </a:p>
          <a:p>
            <a:pPr marL="0" indent="0" eaLnBrk="1" hangingPunct="1">
              <a:lnSpc>
                <a:spcPct val="80000"/>
              </a:lnSpc>
              <a:buFont typeface="Wingdings" pitchFamily="2" charset="2"/>
              <a:buNone/>
            </a:pPr>
            <a:endParaRPr lang="sl-SI" sz="900" smtClean="0"/>
          </a:p>
          <a:p>
            <a:pPr marL="0" indent="0" eaLnBrk="1" hangingPunct="1">
              <a:lnSpc>
                <a:spcPct val="80000"/>
              </a:lnSpc>
              <a:buFont typeface="Wingdings" pitchFamily="2" charset="2"/>
              <a:buNone/>
            </a:pPr>
            <a:r>
              <a:rPr lang="sl-SI" sz="900" b="1" smtClean="0"/>
              <a:t>Možnosti zaposlovanja</a:t>
            </a:r>
            <a:r>
              <a:rPr lang="sl-SI" sz="900" smtClean="0"/>
              <a:t/>
            </a:r>
            <a:br>
              <a:rPr lang="sl-SI" sz="900" smtClean="0"/>
            </a:br>
            <a:r>
              <a:rPr lang="sl-SI" sz="900" smtClean="0"/>
              <a:t/>
            </a:r>
            <a:br>
              <a:rPr lang="sl-SI" sz="900" smtClean="0"/>
            </a:br>
            <a:r>
              <a:rPr lang="sl-SI" sz="900" smtClean="0"/>
              <a:t>Psiholog se lahko zaposli v industriji, marketingu, izobraževanju, zdravstvu in na drugih področjih. </a:t>
            </a:r>
            <a:br>
              <a:rPr lang="sl-SI" sz="900" smtClean="0"/>
            </a:br>
            <a:r>
              <a:rPr lang="sl-SI" sz="900" smtClean="0"/>
              <a:t>Trenutno razpisana </a:t>
            </a:r>
            <a:r>
              <a:rPr lang="sl-SI" sz="900" smtClean="0">
                <a:hlinkClick r:id="rId2"/>
              </a:rPr>
              <a:t>prosta delovna mesta</a:t>
            </a:r>
            <a:r>
              <a:rPr lang="sl-SI" sz="900" smtClean="0"/>
              <a:t>.</a:t>
            </a:r>
            <a:br>
              <a:rPr lang="sl-SI" sz="900" smtClean="0"/>
            </a:br>
            <a:r>
              <a:rPr lang="sl-SI" sz="900" smtClean="0"/>
              <a:t/>
            </a:r>
            <a:br>
              <a:rPr lang="sl-SI" sz="900" smtClean="0"/>
            </a:br>
            <a:r>
              <a:rPr lang="sl-SI" sz="900" smtClean="0"/>
              <a:t>Psiholog v zdravstveni dejavnosti, ki se želi zaposliti v drugi evropski državi, mora kot izvajalec reguliranega poklica pridobiti uradno potrdilo o svojih poklicnih kvalifikacijah. Preverite kako je vaš poklic reguliran v </a:t>
            </a:r>
            <a:r>
              <a:rPr lang="sl-SI" sz="900" smtClean="0">
                <a:hlinkClick r:id="rId3"/>
              </a:rPr>
              <a:t>Evidenci reguliranih poklicev</a:t>
            </a:r>
            <a:r>
              <a:rPr lang="sl-SI" sz="900" smtClean="0"/>
              <a:t> </a:t>
            </a:r>
          </a:p>
          <a:p>
            <a:pPr marL="0" indent="0" eaLnBrk="1" hangingPunct="1">
              <a:lnSpc>
                <a:spcPct val="80000"/>
              </a:lnSpc>
              <a:buFont typeface="Wingdings" pitchFamily="2" charset="2"/>
              <a:buNone/>
            </a:pPr>
            <a:r>
              <a:rPr lang="sl-SI" sz="900" i="1" smtClean="0"/>
              <a:t>(zanimivo – tu najdemo kliničnega psihologa in psihologa v zdravstveni dejavnosti (Ministrstvo za zdravje) in pa </a:t>
            </a:r>
            <a:r>
              <a:rPr lang="sl-SI" sz="900" i="1" smtClean="0">
                <a:solidFill>
                  <a:srgbClr val="FF0000"/>
                </a:solidFill>
              </a:rPr>
              <a:t>svetovalnega delavca v VIZ </a:t>
            </a:r>
            <a:r>
              <a:rPr lang="sl-SI" sz="900" i="1" smtClean="0"/>
              <a:t>(Ministrstvo za izobraževanje, znanost in šport).</a:t>
            </a:r>
          </a:p>
          <a:p>
            <a:pPr marL="0" indent="0" eaLnBrk="1" hangingPunct="1">
              <a:lnSpc>
                <a:spcPct val="80000"/>
              </a:lnSpc>
              <a:buFont typeface="Wingdings" pitchFamily="2" charset="2"/>
              <a:buNone/>
            </a:pPr>
            <a:endParaRPr lang="sl-SI" sz="900" i="1" smtClean="0"/>
          </a:p>
          <a:p>
            <a:pPr marL="0" indent="0" eaLnBrk="1" hangingPunct="1">
              <a:lnSpc>
                <a:spcPct val="80000"/>
              </a:lnSpc>
              <a:buFont typeface="Wingdings" pitchFamily="2" charset="2"/>
              <a:buNone/>
            </a:pPr>
            <a:endParaRPr lang="sl-SI" sz="900" smtClean="0">
              <a:solidFill>
                <a:srgbClr val="898989"/>
              </a:solidFill>
            </a:endParaRPr>
          </a:p>
          <a:p>
            <a:pPr marL="0" indent="0" eaLnBrk="1" hangingPunct="1">
              <a:lnSpc>
                <a:spcPct val="80000"/>
              </a:lnSpc>
              <a:buFont typeface="Wingdings" pitchFamily="2" charset="2"/>
              <a:buNone/>
            </a:pPr>
            <a:r>
              <a:rPr lang="sl-SI" sz="1000" b="1" smtClean="0"/>
              <a:t>VIR:  ZRSZ PSIHOLOG-OPIS POKLICA:  http://www.ess.gov.si/ncips/cips/opisi_poklicev/opis_poklica?Kljuc=813</a:t>
            </a:r>
          </a:p>
          <a:p>
            <a:pPr marL="0" indent="0" eaLnBrk="1" hangingPunct="1">
              <a:lnSpc>
                <a:spcPct val="80000"/>
              </a:lnSpc>
              <a:buFont typeface="Wingdings" pitchFamily="2" charset="2"/>
              <a:buNone/>
            </a:pPr>
            <a:endParaRPr lang="sl-SI" sz="1000" b="1" smtClean="0">
              <a:solidFill>
                <a:srgbClr val="898989"/>
              </a:solidFill>
            </a:endParaRPr>
          </a:p>
          <a:p>
            <a:pPr marL="0" indent="0" eaLnBrk="1" hangingPunct="1">
              <a:lnSpc>
                <a:spcPct val="80000"/>
              </a:lnSpc>
              <a:buFont typeface="Wingdings" pitchFamily="2" charset="2"/>
              <a:buNone/>
            </a:pPr>
            <a:endParaRPr lang="sl-SI" sz="1000" b="1" smtClean="0">
              <a:solidFill>
                <a:srgbClr val="898989"/>
              </a:solidFill>
            </a:endParaRPr>
          </a:p>
        </p:txBody>
      </p:sp>
      <p:pic>
        <p:nvPicPr>
          <p:cNvPr id="26627" name="Picture 2"/>
          <p:cNvPicPr>
            <a:picLocks noChangeAspect="1" noChangeArrowheads="1"/>
          </p:cNvPicPr>
          <p:nvPr/>
        </p:nvPicPr>
        <p:blipFill>
          <a:blip r:embed="rId4"/>
          <a:srcRect/>
          <a:stretch>
            <a:fillRect/>
          </a:stretch>
        </p:blipFill>
        <p:spPr bwMode="auto">
          <a:xfrm>
            <a:off x="6877050" y="620713"/>
            <a:ext cx="1657350" cy="1173162"/>
          </a:xfrm>
          <a:prstGeom prst="rect">
            <a:avLst/>
          </a:prstGeom>
          <a:noFill/>
          <a:ln w="9525">
            <a:noFill/>
            <a:miter lim="800000"/>
            <a:headEnd/>
            <a:tailEnd/>
          </a:ln>
        </p:spPr>
      </p:pic>
    </p:spTree>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p:txBody>
          <a:bodyPr/>
          <a:lstStyle/>
          <a:p>
            <a:r>
              <a:rPr lang="sl-SI" sz="3500" i="1" smtClean="0">
                <a:latin typeface="Calibri" pitchFamily="34" charset="0"/>
              </a:rPr>
              <a:t/>
            </a:r>
            <a:br>
              <a:rPr lang="sl-SI" sz="3500" i="1" smtClean="0">
                <a:latin typeface="Calibri" pitchFamily="34" charset="0"/>
              </a:rPr>
            </a:br>
            <a:r>
              <a:rPr lang="sl-SI" sz="3500" i="1" smtClean="0">
                <a:latin typeface="Calibri" pitchFamily="34" charset="0"/>
              </a:rPr>
              <a:t/>
            </a:r>
            <a:br>
              <a:rPr lang="sl-SI" sz="3500" i="1" smtClean="0">
                <a:latin typeface="Calibri" pitchFamily="34" charset="0"/>
              </a:rPr>
            </a:br>
            <a:r>
              <a:rPr lang="sl-SI" sz="3500" i="1" smtClean="0">
                <a:latin typeface="Calibri" pitchFamily="34" charset="0"/>
              </a:rPr>
              <a:t>Hvala za pozornost, komentarje in predloge!</a:t>
            </a:r>
            <a:br>
              <a:rPr lang="sl-SI" sz="3500" i="1" smtClean="0">
                <a:latin typeface="Calibri" pitchFamily="34" charset="0"/>
              </a:rPr>
            </a:br>
            <a:endParaRPr lang="sl-SI" sz="3500" i="1" smtClean="0">
              <a:latin typeface="Calibri" pitchFamily="34" charset="0"/>
            </a:endParaRPr>
          </a:p>
        </p:txBody>
      </p:sp>
      <p:sp>
        <p:nvSpPr>
          <p:cNvPr id="28675" name="Rectangle 3"/>
          <p:cNvSpPr>
            <a:spLocks noGrp="1" noChangeArrowheads="1"/>
          </p:cNvSpPr>
          <p:nvPr>
            <p:ph type="body" idx="1"/>
          </p:nvPr>
        </p:nvSpPr>
        <p:spPr>
          <a:xfrm>
            <a:off x="457200" y="2276475"/>
            <a:ext cx="8229600" cy="3854450"/>
          </a:xfrm>
        </p:spPr>
        <p:txBody>
          <a:bodyPr/>
          <a:lstStyle/>
          <a:p>
            <a:pPr algn="ctr">
              <a:buFont typeface="Wingdings" pitchFamily="2" charset="2"/>
              <a:buNone/>
            </a:pPr>
            <a:endParaRPr lang="sl-SI" sz="2800" i="1" smtClean="0">
              <a:latin typeface="Calibri"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Naslov 1"/>
          <p:cNvSpPr>
            <a:spLocks noGrp="1"/>
          </p:cNvSpPr>
          <p:nvPr>
            <p:ph type="ctrTitle" idx="4294967295"/>
          </p:nvPr>
        </p:nvSpPr>
        <p:spPr>
          <a:xfrm>
            <a:off x="468313" y="260350"/>
            <a:ext cx="8496300" cy="649288"/>
          </a:xfrm>
        </p:spPr>
        <p:txBody>
          <a:bodyPr anchor="ctr"/>
          <a:lstStyle/>
          <a:p>
            <a:pPr eaLnBrk="1" hangingPunct="1"/>
            <a:r>
              <a:rPr lang="sl-SI" sz="2700" b="1" smtClean="0">
                <a:latin typeface="Calibri" pitchFamily="34" charset="0"/>
              </a:rPr>
              <a:t>Kratka zgodovina uvajanja psihologov v osnovne šole…</a:t>
            </a:r>
          </a:p>
        </p:txBody>
      </p:sp>
      <p:sp>
        <p:nvSpPr>
          <p:cNvPr id="15362" name="Podnaslov 2"/>
          <p:cNvSpPr>
            <a:spLocks noGrp="1"/>
          </p:cNvSpPr>
          <p:nvPr>
            <p:ph type="subTitle" idx="4294967295"/>
          </p:nvPr>
        </p:nvSpPr>
        <p:spPr>
          <a:xfrm>
            <a:off x="395288" y="1412875"/>
            <a:ext cx="8424862" cy="4895850"/>
          </a:xfrm>
        </p:spPr>
        <p:txBody>
          <a:bodyPr/>
          <a:lstStyle/>
          <a:p>
            <a:pPr algn="ctr" eaLnBrk="1" hangingPunct="1">
              <a:buFont typeface="Wingdings" pitchFamily="2" charset="2"/>
              <a:buNone/>
            </a:pPr>
            <a:r>
              <a:rPr lang="sl-SI" sz="1800" i="1" dirty="0" smtClean="0"/>
              <a:t>Začetki zaposlovanja psihologov v OŠ – pionirsko obdobje</a:t>
            </a:r>
          </a:p>
          <a:p>
            <a:pPr eaLnBrk="1" hangingPunct="1">
              <a:buFont typeface="Wingdings" pitchFamily="2" charset="2"/>
              <a:buNone/>
            </a:pPr>
            <a:endParaRPr lang="sl-SI" sz="1800" dirty="0" smtClean="0"/>
          </a:p>
          <a:p>
            <a:pPr eaLnBrk="1" hangingPunct="1">
              <a:buFont typeface="Wingdings" pitchFamily="2" charset="2"/>
              <a:buNone/>
            </a:pPr>
            <a:r>
              <a:rPr lang="sl-SI" sz="1300" dirty="0" smtClean="0"/>
              <a:t> </a:t>
            </a:r>
            <a:r>
              <a:rPr lang="sl-SI" sz="1400" b="1" dirty="0" smtClean="0">
                <a:latin typeface="Calibri" pitchFamily="34" charset="0"/>
              </a:rPr>
              <a:t>1951</a:t>
            </a:r>
            <a:r>
              <a:rPr lang="sl-SI" sz="1400" dirty="0" smtClean="0">
                <a:latin typeface="Calibri" pitchFamily="34" charset="0"/>
              </a:rPr>
              <a:t>  (neformalno):  prof. Marjan Matko (III. Gimnazija Ljubljana) – sebe je imenoval</a:t>
            </a:r>
          </a:p>
          <a:p>
            <a:pPr eaLnBrk="1" hangingPunct="1">
              <a:buFont typeface="Wingdings" pitchFamily="2" charset="2"/>
              <a:buNone/>
            </a:pPr>
            <a:r>
              <a:rPr lang="sl-SI" sz="1400" dirty="0" smtClean="0">
                <a:latin typeface="Calibri" pitchFamily="34" charset="0"/>
              </a:rPr>
              <a:t>           </a:t>
            </a:r>
            <a:r>
              <a:rPr lang="sl-SI" sz="1400" b="1" dirty="0" smtClean="0">
                <a:solidFill>
                  <a:srgbClr val="FF0000"/>
                </a:solidFill>
                <a:latin typeface="Calibri" pitchFamily="34" charset="0"/>
              </a:rPr>
              <a:t>ŠOLSKI PSIHOLOG!</a:t>
            </a:r>
            <a:r>
              <a:rPr lang="sl-SI" sz="1400" b="1" dirty="0" smtClean="0">
                <a:latin typeface="Calibri" pitchFamily="34" charset="0"/>
              </a:rPr>
              <a:t>  </a:t>
            </a:r>
            <a:r>
              <a:rPr lang="sl-SI" sz="1400" dirty="0" smtClean="0">
                <a:latin typeface="Calibri" pitchFamily="34" charset="0"/>
              </a:rPr>
              <a:t>Kasneje se ta naziv ne uporablja, zamenja ga izraz šolski svetovalni delavec.</a:t>
            </a:r>
          </a:p>
          <a:p>
            <a:pPr eaLnBrk="1" hangingPunct="1">
              <a:buFont typeface="Wingdings" pitchFamily="2" charset="2"/>
              <a:buNone/>
            </a:pPr>
            <a:endParaRPr lang="sl-SI" sz="1400" b="1" dirty="0" smtClean="0">
              <a:latin typeface="Calibri" pitchFamily="34" charset="0"/>
            </a:endParaRPr>
          </a:p>
          <a:p>
            <a:pPr eaLnBrk="1" hangingPunct="1">
              <a:buFont typeface="Wingdings" pitchFamily="2" charset="2"/>
              <a:buNone/>
            </a:pPr>
            <a:r>
              <a:rPr lang="sl-SI" sz="1400" b="1" dirty="0" smtClean="0">
                <a:latin typeface="Calibri" pitchFamily="34" charset="0"/>
              </a:rPr>
              <a:t>1958/59</a:t>
            </a:r>
            <a:r>
              <a:rPr lang="sl-SI" sz="1400" dirty="0" smtClean="0">
                <a:latin typeface="Calibri" pitchFamily="34" charset="0"/>
              </a:rPr>
              <a:t>  (formalno): zaposlitev prve  psihologinje na OŠ.</a:t>
            </a:r>
          </a:p>
          <a:p>
            <a:pPr eaLnBrk="1" hangingPunct="1">
              <a:buFont typeface="Wingdings" pitchFamily="2" charset="2"/>
              <a:buNone/>
            </a:pPr>
            <a:r>
              <a:rPr lang="sl-SI" sz="1400" dirty="0" smtClean="0">
                <a:latin typeface="Calibri" pitchFamily="34" charset="0"/>
              </a:rPr>
              <a:t>(dr. Franc </a:t>
            </a:r>
            <a:r>
              <a:rPr lang="sl-SI" sz="1400" dirty="0" err="1" smtClean="0">
                <a:latin typeface="Calibri" pitchFamily="34" charset="0"/>
              </a:rPr>
              <a:t>Pediček</a:t>
            </a:r>
            <a:r>
              <a:rPr lang="sl-SI" sz="1400" dirty="0" smtClean="0">
                <a:latin typeface="Calibri" pitchFamily="34" charset="0"/>
              </a:rPr>
              <a:t> – utemeljitelj teoretične doktrine svetovalnega dela – organizacijsko operativni </a:t>
            </a:r>
          </a:p>
          <a:p>
            <a:pPr eaLnBrk="1" hangingPunct="1">
              <a:buFont typeface="Wingdings" pitchFamily="2" charset="2"/>
              <a:buNone/>
            </a:pPr>
            <a:r>
              <a:rPr lang="sl-SI" sz="1400" dirty="0">
                <a:latin typeface="Calibri" pitchFamily="34" charset="0"/>
              </a:rPr>
              <a:t>m</a:t>
            </a:r>
            <a:r>
              <a:rPr lang="sl-SI" sz="1400" dirty="0" smtClean="0">
                <a:latin typeface="Calibri" pitchFamily="34" charset="0"/>
              </a:rPr>
              <a:t>odel ŠSS (tim strokovnjakov znotraj šole, </a:t>
            </a:r>
            <a:r>
              <a:rPr lang="sl-SI" sz="1400" dirty="0" err="1" smtClean="0">
                <a:latin typeface="Calibri" pitchFamily="34" charset="0"/>
              </a:rPr>
              <a:t>multidisciplinarnost</a:t>
            </a:r>
            <a:r>
              <a:rPr lang="sl-SI" sz="1400" dirty="0" smtClean="0">
                <a:latin typeface="Calibri" pitchFamily="34" charset="0"/>
              </a:rPr>
              <a:t>, načela delovanja, inovativni</a:t>
            </a:r>
          </a:p>
          <a:p>
            <a:pPr eaLnBrk="1" hangingPunct="1">
              <a:buFont typeface="Wingdings" pitchFamily="2" charset="2"/>
              <a:buNone/>
            </a:pPr>
            <a:r>
              <a:rPr lang="sl-SI" sz="1400" dirty="0" smtClean="0">
                <a:latin typeface="Calibri" pitchFamily="34" charset="0"/>
              </a:rPr>
              <a:t>model v Evropskem prostoru...)</a:t>
            </a:r>
          </a:p>
          <a:p>
            <a:pPr eaLnBrk="1" hangingPunct="1">
              <a:buFont typeface="Wingdings" pitchFamily="2" charset="2"/>
              <a:buNone/>
            </a:pPr>
            <a:endParaRPr lang="sl-SI" sz="1400" dirty="0" smtClean="0">
              <a:latin typeface="Calibri" pitchFamily="34" charset="0"/>
            </a:endParaRPr>
          </a:p>
          <a:p>
            <a:pPr eaLnBrk="1" hangingPunct="1">
              <a:buFont typeface="Wingdings" pitchFamily="2" charset="2"/>
              <a:buNone/>
            </a:pPr>
            <a:r>
              <a:rPr lang="sl-SI" sz="1400" b="1" dirty="0" smtClean="0">
                <a:latin typeface="Calibri" pitchFamily="34" charset="0"/>
              </a:rPr>
              <a:t>1968/69</a:t>
            </a:r>
            <a:r>
              <a:rPr lang="sl-SI" sz="1400" dirty="0" smtClean="0">
                <a:latin typeface="Calibri" pitchFamily="34" charset="0"/>
              </a:rPr>
              <a:t>: eksperimentalno uvajanje prvih timov ŠSD na 4 osnovnih šolah v Ljubljani. </a:t>
            </a:r>
          </a:p>
          <a:p>
            <a:pPr eaLnBrk="1" hangingPunct="1">
              <a:buFont typeface="Wingdings" pitchFamily="2" charset="2"/>
              <a:buNone/>
            </a:pPr>
            <a:endParaRPr lang="sl-SI" sz="1500" dirty="0" smtClean="0">
              <a:latin typeface="Calibri" pitchFamily="34" charset="0"/>
            </a:endParaRPr>
          </a:p>
          <a:p>
            <a:pPr algn="ctr" eaLnBrk="1" hangingPunct="1">
              <a:buFont typeface="Wingdings" pitchFamily="2" charset="2"/>
              <a:buNone/>
            </a:pPr>
            <a:r>
              <a:rPr lang="sl-SI" sz="1500" dirty="0" smtClean="0">
                <a:latin typeface="Calibri" pitchFamily="34" charset="0"/>
              </a:rPr>
              <a:t>      </a:t>
            </a:r>
            <a:r>
              <a:rPr lang="sl-SI" sz="1200" dirty="0" smtClean="0">
                <a:latin typeface="Calibri" pitchFamily="34" charset="0"/>
              </a:rPr>
              <a:t>To </a:t>
            </a:r>
            <a:r>
              <a:rPr lang="sl-SI" sz="1200" dirty="0" err="1" smtClean="0">
                <a:latin typeface="Calibri" pitchFamily="34" charset="0"/>
              </a:rPr>
              <a:t>oddobje</a:t>
            </a:r>
            <a:r>
              <a:rPr lang="sl-SI" sz="1200" dirty="0" smtClean="0">
                <a:latin typeface="Calibri" pitchFamily="34" charset="0"/>
              </a:rPr>
              <a:t> lahko imenujemo obdobje počasne a stabilne rasti zaposlovanja ŠSD. </a:t>
            </a:r>
          </a:p>
          <a:p>
            <a:pPr algn="ctr" eaLnBrk="1" hangingPunct="1">
              <a:buFont typeface="Wingdings" pitchFamily="2" charset="2"/>
              <a:buNone/>
            </a:pPr>
            <a:r>
              <a:rPr lang="sl-SI" sz="1200" dirty="0" smtClean="0">
                <a:latin typeface="Calibri" pitchFamily="34" charset="0"/>
              </a:rPr>
              <a:t>        Prvi so v osnovne šole prišli psihologi, za njimi socialni delavci in šele kasneje pedagogi. </a:t>
            </a:r>
          </a:p>
          <a:p>
            <a:pPr algn="ctr" eaLnBrk="1" hangingPunct="1">
              <a:buFont typeface="Wingdings" pitchFamily="2" charset="2"/>
              <a:buNone/>
            </a:pPr>
            <a:endParaRPr lang="sl-SI" sz="1200" dirty="0" smtClean="0">
              <a:latin typeface="Calibri" pitchFamily="34" charset="0"/>
            </a:endParaRPr>
          </a:p>
          <a:p>
            <a:pPr algn="ctr" eaLnBrk="1" hangingPunct="1">
              <a:buFont typeface="Wingdings" pitchFamily="2" charset="2"/>
              <a:buNone/>
            </a:pPr>
            <a:endParaRPr lang="sl-SI" sz="1200" dirty="0" smtClean="0">
              <a:latin typeface="Calibri" pitchFamily="34" charset="0"/>
            </a:endParaRPr>
          </a:p>
          <a:p>
            <a:pPr eaLnBrk="1" hangingPunct="1">
              <a:buFont typeface="Wingdings" pitchFamily="2" charset="2"/>
              <a:buNone/>
            </a:pPr>
            <a:r>
              <a:rPr lang="sl-SI" sz="1500" b="1" dirty="0" smtClean="0">
                <a:latin typeface="Calibri" pitchFamily="34" charset="0"/>
              </a:rPr>
              <a:t>1968/69 </a:t>
            </a:r>
            <a:r>
              <a:rPr lang="sl-SI" sz="1500" b="1" dirty="0" smtClean="0"/>
              <a:t>je bilo </a:t>
            </a:r>
            <a:r>
              <a:rPr lang="sl-SI" sz="1500" b="1" dirty="0" smtClean="0">
                <a:latin typeface="Calibri" pitchFamily="34" charset="0"/>
              </a:rPr>
              <a:t>zaposlenih </a:t>
            </a:r>
            <a:r>
              <a:rPr lang="sl-SI" sz="1500" b="1" dirty="0" smtClean="0">
                <a:solidFill>
                  <a:srgbClr val="FF0000"/>
                </a:solidFill>
                <a:latin typeface="Calibri" pitchFamily="34" charset="0"/>
              </a:rPr>
              <a:t>51</a:t>
            </a:r>
            <a:r>
              <a:rPr lang="sl-SI" sz="1500" b="1" dirty="0" smtClean="0">
                <a:latin typeface="Calibri" pitchFamily="34" charset="0"/>
              </a:rPr>
              <a:t> ŠSD  na OŠ: </a:t>
            </a:r>
            <a:r>
              <a:rPr lang="sl-SI" sz="1500" b="1" dirty="0" smtClean="0">
                <a:solidFill>
                  <a:srgbClr val="FF0000"/>
                </a:solidFill>
                <a:latin typeface="Calibri" pitchFamily="34" charset="0"/>
              </a:rPr>
              <a:t>9 psihologov</a:t>
            </a:r>
            <a:r>
              <a:rPr lang="sl-SI" sz="1500" b="1" dirty="0" smtClean="0">
                <a:latin typeface="Calibri" pitchFamily="34" charset="0"/>
              </a:rPr>
              <a:t>, 3 pedagogi, 39 socialnih delavcev.</a:t>
            </a:r>
          </a:p>
          <a:p>
            <a:pPr eaLnBrk="1" hangingPunct="1">
              <a:buFont typeface="Wingdings" pitchFamily="2" charset="2"/>
              <a:buNone/>
            </a:pPr>
            <a:endParaRPr lang="sl-SI" sz="1500" dirty="0" smtClean="0">
              <a:latin typeface="Calibri" pitchFamily="34" charset="0"/>
            </a:endParaRPr>
          </a:p>
          <a:p>
            <a:pPr eaLnBrk="1" hangingPunct="1">
              <a:buFont typeface="Wingdings" pitchFamily="2" charset="2"/>
              <a:buNone/>
            </a:pPr>
            <a:endParaRPr lang="sl-SI" sz="1500" dirty="0" smtClean="0">
              <a:latin typeface="Calibri" pitchFamily="34" charset="0"/>
            </a:endParaRPr>
          </a:p>
        </p:txBody>
      </p:sp>
    </p:spTree>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Naslov 1"/>
          <p:cNvSpPr>
            <a:spLocks noGrp="1"/>
          </p:cNvSpPr>
          <p:nvPr>
            <p:ph type="ctrTitle" idx="4294967295"/>
          </p:nvPr>
        </p:nvSpPr>
        <p:spPr>
          <a:xfrm>
            <a:off x="682625" y="188913"/>
            <a:ext cx="7778750" cy="577850"/>
          </a:xfrm>
        </p:spPr>
        <p:txBody>
          <a:bodyPr anchor="ctr"/>
          <a:lstStyle/>
          <a:p>
            <a:pPr eaLnBrk="1" hangingPunct="1"/>
            <a:r>
              <a:rPr lang="sl-SI" sz="2400" b="1" smtClean="0">
                <a:latin typeface="Calibri" pitchFamily="34" charset="0"/>
              </a:rPr>
              <a:t>Kaj nam o zaposlovanju psihologov v ŠSS povedo številke...</a:t>
            </a:r>
          </a:p>
        </p:txBody>
      </p:sp>
      <p:sp>
        <p:nvSpPr>
          <p:cNvPr id="16386" name="Podnaslov 2"/>
          <p:cNvSpPr>
            <a:spLocks noGrp="1"/>
          </p:cNvSpPr>
          <p:nvPr>
            <p:ph type="subTitle" idx="4294967295"/>
          </p:nvPr>
        </p:nvSpPr>
        <p:spPr>
          <a:xfrm>
            <a:off x="468313" y="981075"/>
            <a:ext cx="8351837" cy="5400675"/>
          </a:xfrm>
        </p:spPr>
        <p:txBody>
          <a:bodyPr/>
          <a:lstStyle/>
          <a:p>
            <a:pPr marL="0" indent="0" eaLnBrk="1" hangingPunct="1">
              <a:buFont typeface="Wingdings" pitchFamily="2" charset="2"/>
              <a:buNone/>
            </a:pPr>
            <a:endParaRPr lang="sl-SI" sz="2800" smtClean="0">
              <a:solidFill>
                <a:srgbClr val="898989"/>
              </a:solidFill>
            </a:endParaRPr>
          </a:p>
        </p:txBody>
      </p:sp>
      <p:graphicFrame>
        <p:nvGraphicFramePr>
          <p:cNvPr id="16427" name="Group 43"/>
          <p:cNvGraphicFramePr>
            <a:graphicFrameLocks noGrp="1"/>
          </p:cNvGraphicFramePr>
          <p:nvPr>
            <p:extLst>
              <p:ext uri="{D42A27DB-BD31-4B8C-83A1-F6EECF244321}">
                <p14:modId xmlns:p14="http://schemas.microsoft.com/office/powerpoint/2010/main" val="2136195991"/>
              </p:ext>
            </p:extLst>
          </p:nvPr>
        </p:nvGraphicFramePr>
        <p:xfrm>
          <a:off x="179388" y="765175"/>
          <a:ext cx="8785225" cy="5861876"/>
        </p:xfrm>
        <a:graphic>
          <a:graphicData uri="http://schemas.openxmlformats.org/drawingml/2006/table">
            <a:tbl>
              <a:tblPr/>
              <a:tblGrid>
                <a:gridCol w="1144587"/>
                <a:gridCol w="993775"/>
                <a:gridCol w="2109788"/>
                <a:gridCol w="4537075"/>
              </a:tblGrid>
              <a:tr h="793750">
                <a:tc>
                  <a:txBody>
                    <a:bodyPr/>
                    <a:lstStyle/>
                    <a:p>
                      <a:pPr marL="0" marR="0" lvl="0" indent="0" algn="l" defTabSz="914400" rtl="0" eaLnBrk="0" fontAlgn="base" latinLnBrk="0" hangingPunct="0">
                        <a:lnSpc>
                          <a:spcPct val="100000"/>
                        </a:lnSpc>
                        <a:spcBef>
                          <a:spcPct val="20000"/>
                        </a:spcBef>
                        <a:spcAft>
                          <a:spcPct val="0"/>
                        </a:spcAft>
                        <a:buClr>
                          <a:schemeClr val="accent1"/>
                        </a:buClr>
                        <a:buSzPct val="65000"/>
                        <a:buFont typeface="Wingdings" pitchFamily="2" charset="2"/>
                        <a:buNone/>
                        <a:tabLst/>
                      </a:pPr>
                      <a:r>
                        <a:rPr kumimoji="0" lang="sl-SI" sz="1200" b="1" i="0" u="none" strike="noStrike" cap="none" normalizeH="0" baseline="0" dirty="0" smtClean="0">
                          <a:ln>
                            <a:noFill/>
                          </a:ln>
                          <a:solidFill>
                            <a:schemeClr val="tx1"/>
                          </a:solidFill>
                          <a:effectLst/>
                          <a:latin typeface="Calibri" pitchFamily="34" charset="0"/>
                          <a:cs typeface="Arial" charset="0"/>
                        </a:rPr>
                        <a:t>obdobje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1"/>
                        </a:buClr>
                        <a:buSzPct val="65000"/>
                        <a:buFont typeface="Wingdings" pitchFamily="2" charset="2"/>
                        <a:buNone/>
                        <a:tabLst/>
                      </a:pPr>
                      <a:r>
                        <a:rPr kumimoji="0" lang="sl-SI" sz="1200" b="1" i="0" u="none" strike="noStrike" cap="none" normalizeH="0" baseline="0" smtClean="0">
                          <a:ln>
                            <a:noFill/>
                          </a:ln>
                          <a:solidFill>
                            <a:schemeClr val="tx1"/>
                          </a:solidFill>
                          <a:effectLst/>
                          <a:latin typeface="Calibri" pitchFamily="34" charset="0"/>
                          <a:cs typeface="Arial" charset="0"/>
                        </a:rPr>
                        <a:t>Število ŠSD v osnovnih šolah</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1"/>
                        </a:buClr>
                        <a:buSzPct val="65000"/>
                        <a:buFont typeface="Wingdings" pitchFamily="2" charset="2"/>
                        <a:buNone/>
                        <a:tabLst/>
                      </a:pPr>
                      <a:r>
                        <a:rPr kumimoji="0" lang="sl-SI" sz="1200" b="1" i="0" u="none" strike="noStrike" cap="none" normalizeH="0" baseline="0" smtClean="0">
                          <a:ln>
                            <a:noFill/>
                          </a:ln>
                          <a:solidFill>
                            <a:schemeClr val="tx1"/>
                          </a:solidFill>
                          <a:effectLst/>
                          <a:latin typeface="Calibri" pitchFamily="34" charset="0"/>
                          <a:cs typeface="Arial" charset="0"/>
                        </a:rPr>
                        <a:t>Število ŠSD po profilu</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1"/>
                        </a:buClr>
                        <a:buSzPct val="65000"/>
                        <a:buFont typeface="Wingdings" pitchFamily="2" charset="2"/>
                        <a:buNone/>
                        <a:tabLst/>
                      </a:pPr>
                      <a:r>
                        <a:rPr kumimoji="0" lang="sl-SI" sz="1200" b="1" i="0" u="none" strike="noStrike" cap="none" normalizeH="0" baseline="0" smtClean="0">
                          <a:ln>
                            <a:noFill/>
                          </a:ln>
                          <a:solidFill>
                            <a:schemeClr val="tx1"/>
                          </a:solidFill>
                          <a:effectLst/>
                          <a:latin typeface="Calibri" pitchFamily="34" charset="0"/>
                          <a:cs typeface="Arial" charset="0"/>
                        </a:rPr>
                        <a:t>Značilnosti obdobja</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933450">
                <a:tc>
                  <a:txBody>
                    <a:bodyPr/>
                    <a:lstStyle/>
                    <a:p>
                      <a:pPr marL="0" marR="0" lvl="0" indent="0" algn="l" defTabSz="914400" rtl="0" eaLnBrk="0" fontAlgn="base" latinLnBrk="0" hangingPunct="0">
                        <a:lnSpc>
                          <a:spcPct val="100000"/>
                        </a:lnSpc>
                        <a:spcBef>
                          <a:spcPct val="20000"/>
                        </a:spcBef>
                        <a:spcAft>
                          <a:spcPct val="0"/>
                        </a:spcAft>
                        <a:buClr>
                          <a:schemeClr val="accent1"/>
                        </a:buClr>
                        <a:buSzPct val="65000"/>
                        <a:buFont typeface="Wingdings" pitchFamily="2" charset="2"/>
                        <a:buNone/>
                        <a:tabLst/>
                      </a:pPr>
                      <a:r>
                        <a:rPr kumimoji="0" lang="sl-SI" sz="1400" b="0" i="0" u="none" strike="noStrike" cap="none" normalizeH="0" baseline="0" smtClean="0">
                          <a:ln>
                            <a:noFill/>
                          </a:ln>
                          <a:solidFill>
                            <a:schemeClr val="tx1"/>
                          </a:solidFill>
                          <a:effectLst/>
                          <a:latin typeface="Calibri" pitchFamily="34" charset="0"/>
                          <a:cs typeface="Arial" charset="0"/>
                        </a:rPr>
                        <a:t>1958- 1968</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1"/>
                        </a:buClr>
                        <a:buSzPct val="65000"/>
                        <a:buFont typeface="Wingdings" pitchFamily="2" charset="2"/>
                        <a:buNone/>
                        <a:tabLst/>
                      </a:pPr>
                      <a:r>
                        <a:rPr kumimoji="0" lang="sl-SI" sz="1400" b="1" i="0" u="none" strike="noStrike" cap="none" normalizeH="0" baseline="0" smtClean="0">
                          <a:ln>
                            <a:noFill/>
                          </a:ln>
                          <a:solidFill>
                            <a:schemeClr val="tx1"/>
                          </a:solidFill>
                          <a:effectLst/>
                          <a:latin typeface="Calibri" pitchFamily="34" charset="0"/>
                          <a:cs typeface="Arial" charset="0"/>
                        </a:rPr>
                        <a:t>51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1"/>
                        </a:buClr>
                        <a:buSzPct val="65000"/>
                        <a:buFont typeface="Wingdings" pitchFamily="2" charset="2"/>
                        <a:buNone/>
                        <a:tabLst/>
                      </a:pPr>
                      <a:r>
                        <a:rPr kumimoji="0" lang="sl-SI" sz="1200" b="0" i="0" u="none" strike="noStrike" cap="none" normalizeH="0" baseline="0" smtClean="0">
                          <a:ln>
                            <a:noFill/>
                          </a:ln>
                          <a:solidFill>
                            <a:schemeClr val="tx1"/>
                          </a:solidFill>
                          <a:effectLst/>
                          <a:latin typeface="Calibri" pitchFamily="34" charset="0"/>
                          <a:cs typeface="Arial" charset="0"/>
                        </a:rPr>
                        <a:t>39 socialnih delavcev</a:t>
                      </a:r>
                    </a:p>
                    <a:p>
                      <a:pPr marL="0" marR="0" lvl="0" indent="0" algn="l" defTabSz="914400" rtl="0" eaLnBrk="0" fontAlgn="base" latinLnBrk="0" hangingPunct="0">
                        <a:lnSpc>
                          <a:spcPct val="100000"/>
                        </a:lnSpc>
                        <a:spcBef>
                          <a:spcPct val="20000"/>
                        </a:spcBef>
                        <a:spcAft>
                          <a:spcPct val="0"/>
                        </a:spcAft>
                        <a:buClr>
                          <a:schemeClr val="accent1"/>
                        </a:buClr>
                        <a:buSzPct val="65000"/>
                        <a:buFont typeface="Wingdings" pitchFamily="2" charset="2"/>
                        <a:buNone/>
                        <a:tabLst/>
                      </a:pPr>
                      <a:r>
                        <a:rPr kumimoji="0" lang="sl-SI" sz="1200" b="1" i="0" u="none" strike="noStrike" cap="none" normalizeH="0" baseline="0" smtClean="0">
                          <a:ln>
                            <a:noFill/>
                          </a:ln>
                          <a:solidFill>
                            <a:srgbClr val="FF0000"/>
                          </a:solidFill>
                          <a:effectLst/>
                          <a:latin typeface="Calibri" pitchFamily="34" charset="0"/>
                          <a:cs typeface="Arial" charset="0"/>
                        </a:rPr>
                        <a:t>9 psihologov</a:t>
                      </a:r>
                    </a:p>
                    <a:p>
                      <a:pPr marL="0" marR="0" lvl="0" indent="0" algn="l" defTabSz="914400" rtl="0" eaLnBrk="0" fontAlgn="base" latinLnBrk="0" hangingPunct="0">
                        <a:lnSpc>
                          <a:spcPct val="100000"/>
                        </a:lnSpc>
                        <a:spcBef>
                          <a:spcPct val="20000"/>
                        </a:spcBef>
                        <a:spcAft>
                          <a:spcPct val="0"/>
                        </a:spcAft>
                        <a:buClr>
                          <a:schemeClr val="accent1"/>
                        </a:buClr>
                        <a:buSzPct val="65000"/>
                        <a:buFont typeface="Wingdings" pitchFamily="2" charset="2"/>
                        <a:buNone/>
                        <a:tabLst/>
                      </a:pPr>
                      <a:r>
                        <a:rPr kumimoji="0" lang="sl-SI" sz="1200" b="0" i="0" u="none" strike="noStrike" cap="none" normalizeH="0" baseline="0" smtClean="0">
                          <a:ln>
                            <a:noFill/>
                          </a:ln>
                          <a:solidFill>
                            <a:schemeClr val="tx1"/>
                          </a:solidFill>
                          <a:effectLst/>
                          <a:latin typeface="Calibri" pitchFamily="34" charset="0"/>
                          <a:cs typeface="Arial" charset="0"/>
                        </a:rPr>
                        <a:t>3 pedagogi</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1"/>
                        </a:buClr>
                        <a:buSzPct val="65000"/>
                        <a:buFont typeface="Wingdings" pitchFamily="2" charset="2"/>
                        <a:buNone/>
                        <a:tabLst/>
                      </a:pPr>
                      <a:r>
                        <a:rPr kumimoji="0" lang="sl-SI" sz="1200" b="0" i="0" u="none" strike="noStrike" cap="none" normalizeH="0" baseline="0" smtClean="0">
                          <a:ln>
                            <a:noFill/>
                          </a:ln>
                          <a:solidFill>
                            <a:schemeClr val="tx1"/>
                          </a:solidFill>
                          <a:effectLst/>
                          <a:latin typeface="Calibri" pitchFamily="34" charset="0"/>
                          <a:cs typeface="Arial" charset="0"/>
                        </a:rPr>
                        <a:t>-pionirsko obdobje – teoretična in strokovno postavljena izhodišča; inovativen</a:t>
                      </a:r>
                      <a:r>
                        <a:rPr kumimoji="0" lang="sl-SI" sz="1200" b="0" i="0" u="none" strike="noStrike" cap="none" normalizeH="0" baseline="0" smtClean="0">
                          <a:ln>
                            <a:noFill/>
                          </a:ln>
                          <a:solidFill>
                            <a:schemeClr val="tx1"/>
                          </a:solidFill>
                          <a:effectLst/>
                          <a:latin typeface="Arial" charset="0"/>
                          <a:cs typeface="Arial" charset="0"/>
                        </a:rPr>
                        <a:t> </a:t>
                      </a:r>
                      <a:r>
                        <a:rPr kumimoji="0" lang="sl-SI" sz="1200" b="0" i="0" u="none" strike="noStrike" cap="none" normalizeH="0" baseline="0" smtClean="0">
                          <a:ln>
                            <a:noFill/>
                          </a:ln>
                          <a:solidFill>
                            <a:schemeClr val="tx1"/>
                          </a:solidFill>
                          <a:effectLst/>
                          <a:latin typeface="Calibri" pitchFamily="34" charset="0"/>
                          <a:cs typeface="Arial" charset="0"/>
                        </a:rPr>
                        <a:t>model ŠSS</a:t>
                      </a:r>
                      <a:r>
                        <a:rPr kumimoji="0" lang="sl-SI" sz="1200" b="0" i="0" u="none" strike="noStrike" cap="none" normalizeH="0" baseline="0" smtClean="0">
                          <a:ln>
                            <a:noFill/>
                          </a:ln>
                          <a:solidFill>
                            <a:schemeClr val="tx1"/>
                          </a:solidFill>
                          <a:effectLst/>
                          <a:latin typeface="Arial" charset="0"/>
                          <a:cs typeface="Arial" charset="0"/>
                        </a:rPr>
                        <a:t> </a:t>
                      </a:r>
                      <a:r>
                        <a:rPr kumimoji="0" lang="sl-SI" sz="1000" b="0" i="0" u="none" strike="noStrike" cap="none" normalizeH="0" baseline="0" smtClean="0">
                          <a:ln>
                            <a:noFill/>
                          </a:ln>
                          <a:solidFill>
                            <a:schemeClr val="tx1"/>
                          </a:solidFill>
                          <a:effectLst/>
                          <a:latin typeface="Calibri" pitchFamily="34" charset="0"/>
                          <a:cs typeface="Arial" charset="0"/>
                        </a:rPr>
                        <a:t>(multidisciplinarnost, timsko delo, znotraj institucije).</a:t>
                      </a:r>
                    </a:p>
                    <a:p>
                      <a:pPr marL="0" marR="0" lvl="0" indent="0" algn="l" defTabSz="914400" rtl="0" eaLnBrk="0" fontAlgn="base" latinLnBrk="0" hangingPunct="0">
                        <a:lnSpc>
                          <a:spcPct val="100000"/>
                        </a:lnSpc>
                        <a:spcBef>
                          <a:spcPct val="20000"/>
                        </a:spcBef>
                        <a:spcAft>
                          <a:spcPct val="0"/>
                        </a:spcAft>
                        <a:buClr>
                          <a:schemeClr val="accent1"/>
                        </a:buClr>
                        <a:buSzPct val="65000"/>
                        <a:buFont typeface="Wingdings" pitchFamily="2" charset="2"/>
                        <a:buNone/>
                        <a:tabLst/>
                      </a:pPr>
                      <a:r>
                        <a:rPr kumimoji="0" lang="sl-SI" sz="1200" b="0" i="0" u="none" strike="noStrike" cap="none" normalizeH="0" baseline="0" smtClean="0">
                          <a:ln>
                            <a:noFill/>
                          </a:ln>
                          <a:solidFill>
                            <a:schemeClr val="tx1"/>
                          </a:solidFill>
                          <a:effectLst/>
                          <a:latin typeface="Calibri" pitchFamily="34" charset="0"/>
                          <a:cs typeface="Arial" charset="0"/>
                        </a:rPr>
                        <a:t>(prevladujejo soc. del, nato psihologi); uvajanje sovpada z uvajanjem enotne OŠ.</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873125">
                <a:tc>
                  <a:txBody>
                    <a:bodyPr/>
                    <a:lstStyle/>
                    <a:p>
                      <a:pPr marL="0" marR="0" lvl="0" indent="0" algn="l" defTabSz="914400" rtl="0" eaLnBrk="0" fontAlgn="base" latinLnBrk="0" hangingPunct="0">
                        <a:lnSpc>
                          <a:spcPct val="100000"/>
                        </a:lnSpc>
                        <a:spcBef>
                          <a:spcPct val="20000"/>
                        </a:spcBef>
                        <a:spcAft>
                          <a:spcPct val="0"/>
                        </a:spcAft>
                        <a:buClr>
                          <a:schemeClr val="accent1"/>
                        </a:buClr>
                        <a:buSzPct val="65000"/>
                        <a:buFont typeface="Wingdings" pitchFamily="2" charset="2"/>
                        <a:buNone/>
                        <a:tabLst/>
                      </a:pPr>
                      <a:r>
                        <a:rPr kumimoji="0" lang="sl-SI" sz="1400" b="0" i="0" u="none" strike="noStrike" cap="none" normalizeH="0" baseline="0" smtClean="0">
                          <a:ln>
                            <a:noFill/>
                          </a:ln>
                          <a:solidFill>
                            <a:schemeClr val="tx1"/>
                          </a:solidFill>
                          <a:effectLst/>
                          <a:latin typeface="Calibri" pitchFamily="34" charset="0"/>
                          <a:cs typeface="Arial" charset="0"/>
                        </a:rPr>
                        <a:t>1968 - 1988</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1"/>
                        </a:buClr>
                        <a:buSzPct val="65000"/>
                        <a:buFont typeface="Wingdings" pitchFamily="2" charset="2"/>
                        <a:buNone/>
                        <a:tabLst/>
                      </a:pPr>
                      <a:r>
                        <a:rPr kumimoji="0" lang="sl-SI" sz="1400" b="1" i="0" u="none" strike="noStrike" cap="none" normalizeH="0" baseline="0" smtClean="0">
                          <a:ln>
                            <a:noFill/>
                          </a:ln>
                          <a:solidFill>
                            <a:schemeClr val="tx1"/>
                          </a:solidFill>
                          <a:effectLst/>
                          <a:latin typeface="Calibri" pitchFamily="34" charset="0"/>
                          <a:cs typeface="Arial" charset="0"/>
                        </a:rPr>
                        <a:t>294</a:t>
                      </a:r>
                    </a:p>
                    <a:p>
                      <a:pPr marL="0" marR="0" lvl="0" indent="0" algn="l" defTabSz="914400" rtl="0" eaLnBrk="0" fontAlgn="base" latinLnBrk="0" hangingPunct="0">
                        <a:lnSpc>
                          <a:spcPct val="100000"/>
                        </a:lnSpc>
                        <a:spcBef>
                          <a:spcPct val="20000"/>
                        </a:spcBef>
                        <a:spcAft>
                          <a:spcPct val="0"/>
                        </a:spcAft>
                        <a:buClr>
                          <a:schemeClr val="accent1"/>
                        </a:buClr>
                        <a:buSzPct val="65000"/>
                        <a:buFont typeface="Wingdings" pitchFamily="2" charset="2"/>
                        <a:buNone/>
                        <a:tabLst/>
                      </a:pPr>
                      <a:r>
                        <a:rPr kumimoji="0" lang="sl-SI" sz="1000" b="0" i="0" u="none" strike="noStrike" cap="none" normalizeH="0" baseline="0" smtClean="0">
                          <a:ln>
                            <a:noFill/>
                          </a:ln>
                          <a:solidFill>
                            <a:schemeClr val="tx1"/>
                          </a:solidFill>
                          <a:effectLst/>
                          <a:latin typeface="Calibri" pitchFamily="34" charset="0"/>
                          <a:cs typeface="Arial" charset="0"/>
                        </a:rPr>
                        <a:t>podatek za 1978</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1"/>
                        </a:buClr>
                        <a:buSzPct val="65000"/>
                        <a:buFont typeface="Wingdings" pitchFamily="2" charset="2"/>
                        <a:buNone/>
                        <a:tabLst/>
                      </a:pPr>
                      <a:r>
                        <a:rPr kumimoji="0" lang="sl-SI" sz="1200" b="0" i="0" u="none" strike="noStrike" cap="none" normalizeH="0" baseline="0" smtClean="0">
                          <a:ln>
                            <a:noFill/>
                          </a:ln>
                          <a:solidFill>
                            <a:schemeClr val="tx1"/>
                          </a:solidFill>
                          <a:effectLst/>
                          <a:latin typeface="Calibri" pitchFamily="34" charset="0"/>
                          <a:cs typeface="Arial" charset="0"/>
                        </a:rPr>
                        <a:t>155 soc. delavcev</a:t>
                      </a:r>
                    </a:p>
                    <a:p>
                      <a:pPr marL="0" marR="0" lvl="0" indent="0" algn="l" defTabSz="914400" rtl="0" eaLnBrk="0" fontAlgn="base" latinLnBrk="0" hangingPunct="0">
                        <a:lnSpc>
                          <a:spcPct val="100000"/>
                        </a:lnSpc>
                        <a:spcBef>
                          <a:spcPct val="20000"/>
                        </a:spcBef>
                        <a:spcAft>
                          <a:spcPct val="0"/>
                        </a:spcAft>
                        <a:buClr>
                          <a:schemeClr val="accent1"/>
                        </a:buClr>
                        <a:buSzPct val="65000"/>
                        <a:buFont typeface="Wingdings" pitchFamily="2" charset="2"/>
                        <a:buNone/>
                        <a:tabLst/>
                      </a:pPr>
                      <a:r>
                        <a:rPr kumimoji="0" lang="sl-SI" sz="1200" b="1" i="0" u="none" strike="noStrike" cap="none" normalizeH="0" baseline="0" smtClean="0">
                          <a:ln>
                            <a:noFill/>
                          </a:ln>
                          <a:solidFill>
                            <a:srgbClr val="FF0000"/>
                          </a:solidFill>
                          <a:effectLst/>
                          <a:latin typeface="Calibri" pitchFamily="34" charset="0"/>
                          <a:cs typeface="Arial" charset="0"/>
                        </a:rPr>
                        <a:t>86 psihologov</a:t>
                      </a:r>
                    </a:p>
                    <a:p>
                      <a:pPr marL="0" marR="0" lvl="0" indent="0" algn="l" defTabSz="914400" rtl="0" eaLnBrk="0" fontAlgn="base" latinLnBrk="0" hangingPunct="0">
                        <a:lnSpc>
                          <a:spcPct val="100000"/>
                        </a:lnSpc>
                        <a:spcBef>
                          <a:spcPct val="20000"/>
                        </a:spcBef>
                        <a:spcAft>
                          <a:spcPct val="0"/>
                        </a:spcAft>
                        <a:buClr>
                          <a:schemeClr val="accent1"/>
                        </a:buClr>
                        <a:buSzPct val="65000"/>
                        <a:buFont typeface="Wingdings" pitchFamily="2" charset="2"/>
                        <a:buNone/>
                        <a:tabLst/>
                      </a:pPr>
                      <a:r>
                        <a:rPr kumimoji="0" lang="sl-SI" sz="1200" b="0" i="0" u="none" strike="noStrike" cap="none" normalizeH="0" baseline="0" smtClean="0">
                          <a:ln>
                            <a:noFill/>
                          </a:ln>
                          <a:solidFill>
                            <a:schemeClr val="tx1"/>
                          </a:solidFill>
                          <a:effectLst/>
                          <a:latin typeface="Calibri" pitchFamily="34" charset="0"/>
                          <a:cs typeface="Arial" charset="0"/>
                        </a:rPr>
                        <a:t>53 pedagogov</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1"/>
                        </a:buClr>
                        <a:buSzPct val="65000"/>
                        <a:buFont typeface="Wingdings" pitchFamily="2" charset="2"/>
                        <a:buNone/>
                        <a:tabLst/>
                      </a:pPr>
                      <a:r>
                        <a:rPr kumimoji="0" lang="sl-SI" sz="1200" b="0" i="0" u="none" strike="noStrike" cap="none" normalizeH="0" baseline="0" smtClean="0">
                          <a:ln>
                            <a:noFill/>
                          </a:ln>
                          <a:solidFill>
                            <a:schemeClr val="tx1"/>
                          </a:solidFill>
                          <a:effectLst/>
                          <a:latin typeface="Calibri" pitchFamily="34" charset="0"/>
                          <a:cs typeface="Arial" charset="0"/>
                        </a:rPr>
                        <a:t>-uvajanja timov ŠSD, počasna rast zaposlovnja psihologov na OŠ</a:t>
                      </a:r>
                    </a:p>
                    <a:p>
                      <a:pPr marL="0" marR="0" lvl="0" indent="0" algn="l" defTabSz="914400" rtl="0" eaLnBrk="0" fontAlgn="base" latinLnBrk="0" hangingPunct="0">
                        <a:lnSpc>
                          <a:spcPct val="100000"/>
                        </a:lnSpc>
                        <a:spcBef>
                          <a:spcPct val="20000"/>
                        </a:spcBef>
                        <a:spcAft>
                          <a:spcPct val="0"/>
                        </a:spcAft>
                        <a:buClr>
                          <a:schemeClr val="accent1"/>
                        </a:buClr>
                        <a:buSzPct val="65000"/>
                        <a:buFont typeface="Wingdings" pitchFamily="2" charset="2"/>
                        <a:buNone/>
                        <a:tabLst/>
                      </a:pPr>
                      <a:r>
                        <a:rPr kumimoji="0" lang="sl-SI" sz="1200" b="0" i="0" u="none" strike="noStrike" cap="none" normalizeH="0" baseline="0" smtClean="0">
                          <a:ln>
                            <a:noFill/>
                          </a:ln>
                          <a:solidFill>
                            <a:schemeClr val="tx1"/>
                          </a:solidFill>
                          <a:effectLst/>
                          <a:latin typeface="Calibri" pitchFamily="34" charset="0"/>
                          <a:cs typeface="Arial" charset="0"/>
                        </a:rPr>
                        <a:t>(porast števila psihologov, soc, del. še v večini, na drugem mestu psihologi pred pedagogi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414463">
                <a:tc>
                  <a:txBody>
                    <a:bodyPr/>
                    <a:lstStyle/>
                    <a:p>
                      <a:pPr marL="0" marR="0" lvl="0" indent="0" algn="l" defTabSz="914400" rtl="0" eaLnBrk="0" fontAlgn="base" latinLnBrk="0" hangingPunct="0">
                        <a:lnSpc>
                          <a:spcPct val="100000"/>
                        </a:lnSpc>
                        <a:spcBef>
                          <a:spcPct val="20000"/>
                        </a:spcBef>
                        <a:spcAft>
                          <a:spcPct val="0"/>
                        </a:spcAft>
                        <a:buClr>
                          <a:schemeClr val="accent1"/>
                        </a:buClr>
                        <a:buSzPct val="65000"/>
                        <a:buFont typeface="Wingdings" pitchFamily="2" charset="2"/>
                        <a:buNone/>
                        <a:tabLst/>
                      </a:pPr>
                      <a:r>
                        <a:rPr kumimoji="0" lang="sl-SI" sz="1400" b="0" i="0" u="none" strike="noStrike" cap="none" normalizeH="0" baseline="0" smtClean="0">
                          <a:ln>
                            <a:noFill/>
                          </a:ln>
                          <a:solidFill>
                            <a:schemeClr val="tx1"/>
                          </a:solidFill>
                          <a:effectLst/>
                          <a:latin typeface="Calibri" pitchFamily="34" charset="0"/>
                          <a:cs typeface="Arial" charset="0"/>
                        </a:rPr>
                        <a:t>1988 - 2008</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1"/>
                        </a:buClr>
                        <a:buSzPct val="65000"/>
                        <a:buFont typeface="Wingdings" pitchFamily="2" charset="2"/>
                        <a:buNone/>
                        <a:tabLst/>
                      </a:pPr>
                      <a:r>
                        <a:rPr kumimoji="0" lang="sl-SI" sz="1400" b="1" i="0" u="none" strike="noStrike" cap="none" normalizeH="0" baseline="0" smtClean="0">
                          <a:ln>
                            <a:noFill/>
                          </a:ln>
                          <a:solidFill>
                            <a:schemeClr val="tx1"/>
                          </a:solidFill>
                          <a:effectLst/>
                          <a:latin typeface="Calibri" pitchFamily="34" charset="0"/>
                          <a:cs typeface="Arial" charset="0"/>
                        </a:rPr>
                        <a:t>343</a:t>
                      </a:r>
                    </a:p>
                    <a:p>
                      <a:pPr marL="0" marR="0" lvl="0" indent="0" algn="l" defTabSz="914400" rtl="0" eaLnBrk="0" fontAlgn="base" latinLnBrk="0" hangingPunct="0">
                        <a:lnSpc>
                          <a:spcPct val="100000"/>
                        </a:lnSpc>
                        <a:spcBef>
                          <a:spcPct val="20000"/>
                        </a:spcBef>
                        <a:spcAft>
                          <a:spcPct val="0"/>
                        </a:spcAft>
                        <a:buClr>
                          <a:schemeClr val="accent1"/>
                        </a:buClr>
                        <a:buSzPct val="65000"/>
                        <a:buFont typeface="Wingdings" pitchFamily="2" charset="2"/>
                        <a:buNone/>
                        <a:tabLst/>
                      </a:pPr>
                      <a:r>
                        <a:rPr kumimoji="0" lang="sl-SI" sz="1000" b="0" i="0" u="none" strike="noStrike" cap="none" normalizeH="0" baseline="0" smtClean="0">
                          <a:ln>
                            <a:noFill/>
                          </a:ln>
                          <a:solidFill>
                            <a:schemeClr val="tx1"/>
                          </a:solidFill>
                          <a:effectLst/>
                          <a:latin typeface="Calibri" pitchFamily="34" charset="0"/>
                          <a:cs typeface="Arial" charset="0"/>
                        </a:rPr>
                        <a:t>podatek za </a:t>
                      </a:r>
                      <a:r>
                        <a:rPr kumimoji="0" lang="sl-SI" sz="1000" b="1" i="0" u="none" strike="noStrike" cap="none" normalizeH="0" baseline="0" smtClean="0">
                          <a:ln>
                            <a:noFill/>
                          </a:ln>
                          <a:solidFill>
                            <a:schemeClr val="tx1"/>
                          </a:solidFill>
                          <a:effectLst/>
                          <a:latin typeface="Calibri" pitchFamily="34" charset="0"/>
                          <a:cs typeface="Arial" charset="0"/>
                        </a:rPr>
                        <a:t>2007</a:t>
                      </a:r>
                    </a:p>
                    <a:p>
                      <a:pPr marL="0" marR="0" lvl="0" indent="0" algn="l" defTabSz="914400" rtl="0" eaLnBrk="0" fontAlgn="base" latinLnBrk="0" hangingPunct="0">
                        <a:lnSpc>
                          <a:spcPct val="100000"/>
                        </a:lnSpc>
                        <a:spcBef>
                          <a:spcPct val="20000"/>
                        </a:spcBef>
                        <a:spcAft>
                          <a:spcPct val="0"/>
                        </a:spcAft>
                        <a:buClr>
                          <a:schemeClr val="accent1"/>
                        </a:buClr>
                        <a:buSzPct val="65000"/>
                        <a:buFont typeface="Wingdings" pitchFamily="2" charset="2"/>
                        <a:buNone/>
                        <a:tabLst/>
                      </a:pPr>
                      <a:endParaRPr kumimoji="0" lang="sl-SI" sz="1000" b="1" i="0" u="none" strike="noStrike" cap="none" normalizeH="0" baseline="0" smtClean="0">
                        <a:ln>
                          <a:noFill/>
                        </a:ln>
                        <a:solidFill>
                          <a:schemeClr val="tx1"/>
                        </a:solidFill>
                        <a:effectLst/>
                        <a:latin typeface="Calibri" pitchFamily="34" charset="0"/>
                        <a:cs typeface="Arial" charset="0"/>
                      </a:endParaRPr>
                    </a:p>
                    <a:p>
                      <a:pPr marL="0" marR="0" lvl="0" indent="0" algn="l" defTabSz="914400" rtl="0" eaLnBrk="0" fontAlgn="base" latinLnBrk="0" hangingPunct="0">
                        <a:lnSpc>
                          <a:spcPct val="100000"/>
                        </a:lnSpc>
                        <a:spcBef>
                          <a:spcPct val="20000"/>
                        </a:spcBef>
                        <a:spcAft>
                          <a:spcPct val="0"/>
                        </a:spcAft>
                        <a:buClr>
                          <a:schemeClr val="accent1"/>
                        </a:buClr>
                        <a:buSzPct val="65000"/>
                        <a:buFont typeface="Wingdings" pitchFamily="2" charset="2"/>
                        <a:buNone/>
                        <a:tabLst/>
                      </a:pPr>
                      <a:endParaRPr kumimoji="0" lang="sl-SI" sz="1000" b="0" i="0" u="none" strike="noStrike" cap="none" normalizeH="0" baseline="0" smtClean="0">
                        <a:ln>
                          <a:noFill/>
                        </a:ln>
                        <a:solidFill>
                          <a:schemeClr val="tx1"/>
                        </a:solidFill>
                        <a:effectLst/>
                        <a:latin typeface="Calibri" pitchFamily="34"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1"/>
                        </a:buClr>
                        <a:buSzPct val="65000"/>
                        <a:buFont typeface="Wingdings" pitchFamily="2" charset="2"/>
                        <a:buNone/>
                        <a:tabLst/>
                      </a:pPr>
                      <a:r>
                        <a:rPr kumimoji="0" lang="sl-SI" sz="1200" b="0" i="0" u="none" strike="noStrike" cap="none" normalizeH="0" baseline="0" smtClean="0">
                          <a:ln>
                            <a:noFill/>
                          </a:ln>
                          <a:solidFill>
                            <a:schemeClr val="tx1"/>
                          </a:solidFill>
                          <a:effectLst/>
                          <a:latin typeface="Calibri" pitchFamily="34" charset="0"/>
                          <a:cs typeface="Arial" charset="0"/>
                        </a:rPr>
                        <a:t>126 pedagogov</a:t>
                      </a:r>
                    </a:p>
                    <a:p>
                      <a:pPr marL="0" marR="0" lvl="0" indent="0" algn="l" defTabSz="914400" rtl="0" eaLnBrk="0" fontAlgn="base" latinLnBrk="0" hangingPunct="0">
                        <a:lnSpc>
                          <a:spcPct val="100000"/>
                        </a:lnSpc>
                        <a:spcBef>
                          <a:spcPct val="20000"/>
                        </a:spcBef>
                        <a:spcAft>
                          <a:spcPct val="0"/>
                        </a:spcAft>
                        <a:buClr>
                          <a:schemeClr val="accent1"/>
                        </a:buClr>
                        <a:buSzPct val="65000"/>
                        <a:buFont typeface="Wingdings" pitchFamily="2" charset="2"/>
                        <a:buNone/>
                        <a:tabLst/>
                      </a:pPr>
                      <a:r>
                        <a:rPr kumimoji="0" lang="sl-SI" sz="1200" b="1" i="0" u="none" strike="noStrike" cap="none" normalizeH="0" baseline="0" smtClean="0">
                          <a:ln>
                            <a:noFill/>
                          </a:ln>
                          <a:solidFill>
                            <a:srgbClr val="FF0000"/>
                          </a:solidFill>
                          <a:effectLst/>
                          <a:latin typeface="Calibri" pitchFamily="34" charset="0"/>
                          <a:cs typeface="Arial" charset="0"/>
                        </a:rPr>
                        <a:t>97 psihologov</a:t>
                      </a:r>
                    </a:p>
                    <a:p>
                      <a:pPr marL="0" marR="0" lvl="0" indent="0" algn="l" defTabSz="914400" rtl="0" eaLnBrk="0" fontAlgn="base" latinLnBrk="0" hangingPunct="0">
                        <a:lnSpc>
                          <a:spcPct val="100000"/>
                        </a:lnSpc>
                        <a:spcBef>
                          <a:spcPct val="20000"/>
                        </a:spcBef>
                        <a:spcAft>
                          <a:spcPct val="0"/>
                        </a:spcAft>
                        <a:buClr>
                          <a:schemeClr val="accent1"/>
                        </a:buClr>
                        <a:buSzPct val="65000"/>
                        <a:buFont typeface="Wingdings" pitchFamily="2" charset="2"/>
                        <a:buNone/>
                        <a:tabLst/>
                      </a:pPr>
                      <a:r>
                        <a:rPr kumimoji="0" lang="sl-SI" sz="1200" b="0" i="0" u="none" strike="noStrike" cap="none" normalizeH="0" baseline="0" smtClean="0">
                          <a:ln>
                            <a:noFill/>
                          </a:ln>
                          <a:solidFill>
                            <a:schemeClr val="tx1"/>
                          </a:solidFill>
                          <a:effectLst/>
                          <a:latin typeface="Calibri" pitchFamily="34" charset="0"/>
                          <a:cs typeface="Arial" charset="0"/>
                        </a:rPr>
                        <a:t>71 soc. delavcev</a:t>
                      </a:r>
                    </a:p>
                    <a:p>
                      <a:pPr marL="0" marR="0" lvl="0" indent="0" algn="l" defTabSz="914400" rtl="0" eaLnBrk="0" fontAlgn="base" latinLnBrk="0" hangingPunct="0">
                        <a:lnSpc>
                          <a:spcPct val="100000"/>
                        </a:lnSpc>
                        <a:spcBef>
                          <a:spcPct val="20000"/>
                        </a:spcBef>
                        <a:spcAft>
                          <a:spcPct val="0"/>
                        </a:spcAft>
                        <a:buClr>
                          <a:schemeClr val="accent1"/>
                        </a:buClr>
                        <a:buSzPct val="65000"/>
                        <a:buFont typeface="Wingdings" pitchFamily="2" charset="2"/>
                        <a:buNone/>
                        <a:tabLst/>
                      </a:pPr>
                      <a:r>
                        <a:rPr kumimoji="0" lang="sl-SI" sz="1200" b="0" i="0" u="none" strike="noStrike" cap="none" normalizeH="0" baseline="0" smtClean="0">
                          <a:ln>
                            <a:noFill/>
                          </a:ln>
                          <a:solidFill>
                            <a:schemeClr val="tx1"/>
                          </a:solidFill>
                          <a:effectLst/>
                          <a:latin typeface="Calibri" pitchFamily="34" charset="0"/>
                          <a:cs typeface="Arial" charset="0"/>
                        </a:rPr>
                        <a:t>29 soc. pedagogov</a:t>
                      </a:r>
                    </a:p>
                    <a:p>
                      <a:pPr marL="0" marR="0" lvl="0" indent="0" algn="l" defTabSz="914400" rtl="0" eaLnBrk="0" fontAlgn="base" latinLnBrk="0" hangingPunct="0">
                        <a:lnSpc>
                          <a:spcPct val="100000"/>
                        </a:lnSpc>
                        <a:spcBef>
                          <a:spcPct val="20000"/>
                        </a:spcBef>
                        <a:spcAft>
                          <a:spcPct val="0"/>
                        </a:spcAft>
                        <a:buClr>
                          <a:schemeClr val="accent1"/>
                        </a:buClr>
                        <a:buSzPct val="65000"/>
                        <a:buFont typeface="Wingdings" pitchFamily="2" charset="2"/>
                        <a:buNone/>
                        <a:tabLst/>
                      </a:pPr>
                      <a:r>
                        <a:rPr kumimoji="0" lang="sl-SI" sz="1200" b="0" i="0" u="none" strike="noStrike" cap="none" normalizeH="0" baseline="0" smtClean="0">
                          <a:ln>
                            <a:noFill/>
                          </a:ln>
                          <a:solidFill>
                            <a:schemeClr val="tx1"/>
                          </a:solidFill>
                          <a:effectLst/>
                          <a:latin typeface="Calibri" pitchFamily="34" charset="0"/>
                          <a:cs typeface="Arial" charset="0"/>
                        </a:rPr>
                        <a:t>20 defektologov</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1"/>
                        </a:buClr>
                        <a:buSzPct val="65000"/>
                        <a:buFont typeface="Wingdings" pitchFamily="2" charset="2"/>
                        <a:buNone/>
                        <a:tabLst/>
                      </a:pPr>
                      <a:r>
                        <a:rPr kumimoji="0" lang="sl-SI" sz="1200" b="0" i="0" u="none" strike="noStrike" cap="none" normalizeH="0" baseline="0" smtClean="0">
                          <a:ln>
                            <a:noFill/>
                          </a:ln>
                          <a:solidFill>
                            <a:schemeClr val="tx1"/>
                          </a:solidFill>
                          <a:effectLst/>
                          <a:latin typeface="Calibri" pitchFamily="34" charset="0"/>
                          <a:cs typeface="Arial" charset="0"/>
                        </a:rPr>
                        <a:t>- velik porast zaposlitev ŠSS na OŠ, uvajanje novih profilov v ŠSS: socialni pedagog, specialni pedagog;</a:t>
                      </a:r>
                    </a:p>
                    <a:p>
                      <a:pPr marL="0" marR="0" lvl="0" indent="0" algn="l" defTabSz="914400" rtl="0" eaLnBrk="0" fontAlgn="base" latinLnBrk="0" hangingPunct="0">
                        <a:lnSpc>
                          <a:spcPct val="100000"/>
                        </a:lnSpc>
                        <a:spcBef>
                          <a:spcPct val="20000"/>
                        </a:spcBef>
                        <a:spcAft>
                          <a:spcPct val="0"/>
                        </a:spcAft>
                        <a:buClr>
                          <a:schemeClr val="accent1"/>
                        </a:buClr>
                        <a:buSzPct val="65000"/>
                        <a:buFont typeface="Wingdings" pitchFamily="2" charset="2"/>
                        <a:buNone/>
                        <a:tabLst/>
                      </a:pPr>
                      <a:r>
                        <a:rPr kumimoji="0" lang="sl-SI" sz="1200" b="1" i="0" u="none" strike="noStrike" cap="none" normalizeH="0" baseline="0" smtClean="0">
                          <a:ln>
                            <a:noFill/>
                          </a:ln>
                          <a:solidFill>
                            <a:schemeClr val="tx1"/>
                          </a:solidFill>
                          <a:effectLst/>
                          <a:latin typeface="Calibri" pitchFamily="34" charset="0"/>
                          <a:cs typeface="Arial" charset="0"/>
                        </a:rPr>
                        <a:t>Obdobje velikih družbenih</a:t>
                      </a:r>
                      <a:r>
                        <a:rPr kumimoji="0" lang="sl-SI" sz="1200" b="1" i="0" u="none" strike="noStrike" cap="none" normalizeH="0" baseline="0" smtClean="0">
                          <a:ln>
                            <a:noFill/>
                          </a:ln>
                          <a:solidFill>
                            <a:schemeClr val="tx1"/>
                          </a:solidFill>
                          <a:effectLst/>
                          <a:latin typeface="Arial" charset="0"/>
                          <a:cs typeface="Arial" charset="0"/>
                        </a:rPr>
                        <a:t> </a:t>
                      </a:r>
                      <a:r>
                        <a:rPr kumimoji="0" lang="sl-SI" sz="1200" b="1" i="0" u="none" strike="noStrike" cap="none" normalizeH="0" baseline="0" smtClean="0">
                          <a:ln>
                            <a:noFill/>
                          </a:ln>
                          <a:solidFill>
                            <a:schemeClr val="tx1"/>
                          </a:solidFill>
                          <a:effectLst/>
                          <a:latin typeface="Calibri" pitchFamily="34" charset="0"/>
                          <a:cs typeface="Arial" charset="0"/>
                        </a:rPr>
                        <a:t>sprememb</a:t>
                      </a:r>
                      <a:r>
                        <a:rPr kumimoji="0" lang="sl-SI" sz="1200" b="0" i="0" u="none" strike="noStrike" cap="none" normalizeH="0" baseline="0" smtClean="0">
                          <a:ln>
                            <a:noFill/>
                          </a:ln>
                          <a:solidFill>
                            <a:schemeClr val="tx1"/>
                          </a:solidFill>
                          <a:effectLst/>
                          <a:latin typeface="Calibri" pitchFamily="34" charset="0"/>
                          <a:cs typeface="Arial" charset="0"/>
                        </a:rPr>
                        <a:t> (vojna za samostojno Slovenijo, vstop v EU, p</a:t>
                      </a:r>
                      <a:r>
                        <a:rPr kumimoji="0" lang="sl-SI" sz="1200" b="0" i="0" u="none" strike="noStrike" cap="none" normalizeH="0" baseline="0" smtClean="0">
                          <a:ln>
                            <a:noFill/>
                          </a:ln>
                          <a:solidFill>
                            <a:schemeClr val="tx1"/>
                          </a:solidFill>
                          <a:effectLst/>
                          <a:latin typeface="Arial" charset="0"/>
                          <a:cs typeface="Arial" charset="0"/>
                        </a:rPr>
                        <a:t>o</a:t>
                      </a:r>
                      <a:r>
                        <a:rPr kumimoji="0" lang="sl-SI" sz="1200" b="0" i="0" u="none" strike="noStrike" cap="none" normalizeH="0" baseline="0" smtClean="0">
                          <a:ln>
                            <a:noFill/>
                          </a:ln>
                          <a:solidFill>
                            <a:schemeClr val="tx1"/>
                          </a:solidFill>
                          <a:effectLst/>
                          <a:latin typeface="Calibri" pitchFamily="34" charset="0"/>
                          <a:cs typeface="Arial" charset="0"/>
                        </a:rPr>
                        <a:t>rast socialnih razlik, revščin</a:t>
                      </a:r>
                      <a:r>
                        <a:rPr kumimoji="0" lang="sl-SI" sz="1200" b="0" i="0" u="none" strike="noStrike" cap="none" normalizeH="0" baseline="0" smtClean="0">
                          <a:ln>
                            <a:noFill/>
                          </a:ln>
                          <a:solidFill>
                            <a:schemeClr val="tx1"/>
                          </a:solidFill>
                          <a:effectLst/>
                          <a:latin typeface="Arial" charset="0"/>
                          <a:cs typeface="Arial" charset="0"/>
                        </a:rPr>
                        <a:t>e</a:t>
                      </a:r>
                      <a:r>
                        <a:rPr kumimoji="0" lang="sl-SI" sz="1200" b="0" i="0" u="none" strike="noStrike" cap="none" normalizeH="0" baseline="0" smtClean="0">
                          <a:ln>
                            <a:noFill/>
                          </a:ln>
                          <a:solidFill>
                            <a:schemeClr val="tx1"/>
                          </a:solidFill>
                          <a:effectLst/>
                          <a:latin typeface="Calibri" pitchFamily="34" charset="0"/>
                          <a:cs typeface="Arial" charset="0"/>
                        </a:rPr>
                        <a:t>, porast nestrpnosti, nasilja...), tudi na področju VIZ (kurikularne spremembe, dvetletka in obsežna reforma šole, uvajanje številnih novih konceptov: UUT, OPP, NAD, </a:t>
                      </a:r>
                      <a:r>
                        <a:rPr kumimoji="0" lang="sl-SI" sz="1200" b="0" i="0" u="sng" strike="noStrike" cap="none" normalizeH="0" baseline="0" smtClean="0">
                          <a:ln>
                            <a:noFill/>
                          </a:ln>
                          <a:solidFill>
                            <a:schemeClr val="tx1"/>
                          </a:solidFill>
                          <a:effectLst/>
                          <a:latin typeface="Calibri" pitchFamily="34" charset="0"/>
                          <a:cs typeface="Arial" charset="0"/>
                        </a:rPr>
                        <a:t>Programske smernice</a:t>
                      </a:r>
                      <a:r>
                        <a:rPr kumimoji="0" lang="sl-SI" sz="1200" b="0" i="0" u="none" strike="noStrike" cap="none" normalizeH="0" baseline="0" smtClean="0">
                          <a:ln>
                            <a:noFill/>
                          </a:ln>
                          <a:solidFill>
                            <a:schemeClr val="tx1"/>
                          </a:solidFill>
                          <a:effectLst/>
                          <a:latin typeface="Calibri" pitchFamily="34" charset="0"/>
                          <a:cs typeface="Arial" charset="0"/>
                        </a:rPr>
                        <a:t> za ŠSS, ukinitev POŠ, MFBT...).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877888">
                <a:tc>
                  <a:txBody>
                    <a:bodyPr/>
                    <a:lstStyle/>
                    <a:p>
                      <a:pPr marL="0" marR="0" lvl="0" indent="0" algn="l" defTabSz="914400" rtl="0" eaLnBrk="0" fontAlgn="base" latinLnBrk="0" hangingPunct="0">
                        <a:lnSpc>
                          <a:spcPct val="100000"/>
                        </a:lnSpc>
                        <a:spcBef>
                          <a:spcPct val="20000"/>
                        </a:spcBef>
                        <a:spcAft>
                          <a:spcPct val="0"/>
                        </a:spcAft>
                        <a:buClr>
                          <a:schemeClr val="accent1"/>
                        </a:buClr>
                        <a:buSzPct val="65000"/>
                        <a:buFont typeface="Wingdings" pitchFamily="2" charset="2"/>
                        <a:buNone/>
                        <a:tabLst/>
                      </a:pPr>
                      <a:r>
                        <a:rPr kumimoji="0" lang="sl-SI" sz="1400" b="0" i="0" u="none" strike="noStrike" cap="none" normalizeH="0" baseline="0" smtClean="0">
                          <a:ln>
                            <a:noFill/>
                          </a:ln>
                          <a:solidFill>
                            <a:schemeClr val="tx1"/>
                          </a:solidFill>
                          <a:effectLst/>
                          <a:latin typeface="Calibri" pitchFamily="34" charset="0"/>
                          <a:cs typeface="Arial" charset="0"/>
                        </a:rPr>
                        <a:t>2008 - 2016</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1"/>
                        </a:buClr>
                        <a:buSzPct val="65000"/>
                        <a:buFont typeface="Wingdings" pitchFamily="2" charset="2"/>
                        <a:buNone/>
                        <a:tabLst/>
                      </a:pPr>
                      <a:r>
                        <a:rPr kumimoji="0" lang="sl-SI" sz="1400" b="1" i="0" u="none" strike="noStrike" cap="none" normalizeH="0" baseline="0" smtClean="0">
                          <a:ln>
                            <a:noFill/>
                          </a:ln>
                          <a:solidFill>
                            <a:schemeClr val="tx1"/>
                          </a:solidFill>
                          <a:effectLst/>
                          <a:latin typeface="Calibri" pitchFamily="34" charset="0"/>
                          <a:cs typeface="Arial" charset="0"/>
                        </a:rPr>
                        <a:t>*450</a:t>
                      </a:r>
                      <a:endParaRPr kumimoji="0" lang="sl-SI" sz="1400" b="1" i="0" u="none" strike="noStrike" cap="none" normalizeH="0" baseline="0" smtClean="0">
                        <a:ln>
                          <a:noFill/>
                        </a:ln>
                        <a:solidFill>
                          <a:srgbClr val="FF0000"/>
                        </a:solidFill>
                        <a:effectLst/>
                        <a:latin typeface="Calibri" pitchFamily="34" charset="0"/>
                        <a:cs typeface="Arial" charset="0"/>
                      </a:endParaRPr>
                    </a:p>
                    <a:p>
                      <a:pPr marL="0" marR="0" lvl="0" indent="0" algn="l" defTabSz="914400" rtl="0" eaLnBrk="0" fontAlgn="base" latinLnBrk="0" hangingPunct="0">
                        <a:lnSpc>
                          <a:spcPct val="100000"/>
                        </a:lnSpc>
                        <a:spcBef>
                          <a:spcPct val="20000"/>
                        </a:spcBef>
                        <a:spcAft>
                          <a:spcPct val="0"/>
                        </a:spcAft>
                        <a:buClr>
                          <a:schemeClr val="accent1"/>
                        </a:buClr>
                        <a:buSzPct val="65000"/>
                        <a:buFont typeface="Wingdings" pitchFamily="2" charset="2"/>
                        <a:buNone/>
                        <a:tabLst/>
                      </a:pPr>
                      <a:r>
                        <a:rPr kumimoji="0" lang="sl-SI" sz="900" b="0" i="0" u="none" strike="noStrike" cap="none" normalizeH="0" baseline="0" smtClean="0">
                          <a:ln>
                            <a:noFill/>
                          </a:ln>
                          <a:solidFill>
                            <a:schemeClr val="tx1"/>
                          </a:solidFill>
                          <a:effectLst/>
                          <a:latin typeface="Arial" charset="0"/>
                          <a:cs typeface="Arial" charset="0"/>
                        </a:rPr>
                        <a:t>*približen </a:t>
                      </a:r>
                      <a:r>
                        <a:rPr kumimoji="0" lang="sl-SI" sz="900" b="0" i="0" u="none" strike="noStrike" cap="none" normalizeH="0" baseline="0" smtClean="0">
                          <a:ln>
                            <a:noFill/>
                          </a:ln>
                          <a:solidFill>
                            <a:schemeClr val="tx1"/>
                          </a:solidFill>
                          <a:effectLst/>
                          <a:latin typeface="Calibri" pitchFamily="34" charset="0"/>
                          <a:cs typeface="Arial" charset="0"/>
                        </a:rPr>
                        <a:t>podatek za</a:t>
                      </a:r>
                      <a:endParaRPr kumimoji="0" lang="sl-SI" sz="900" b="0"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20000"/>
                        </a:spcBef>
                        <a:spcAft>
                          <a:spcPct val="0"/>
                        </a:spcAft>
                        <a:buClr>
                          <a:schemeClr val="accent1"/>
                        </a:buClr>
                        <a:buSzPct val="65000"/>
                        <a:buFont typeface="Wingdings" pitchFamily="2" charset="2"/>
                        <a:buNone/>
                        <a:tabLst/>
                      </a:pPr>
                      <a:r>
                        <a:rPr kumimoji="0" lang="sl-SI" sz="900" b="0" i="0" u="none" strike="noStrike" cap="none" normalizeH="0" baseline="0" smtClean="0">
                          <a:ln>
                            <a:noFill/>
                          </a:ln>
                          <a:solidFill>
                            <a:schemeClr val="tx1"/>
                          </a:solidFill>
                          <a:effectLst/>
                          <a:latin typeface="Calibri" pitchFamily="34" charset="0"/>
                          <a:cs typeface="Arial" charset="0"/>
                        </a:rPr>
                        <a:t> 2004</a:t>
                      </a:r>
                      <a:endParaRPr kumimoji="0" lang="sl-SI" sz="900" b="0" i="0" u="none" strike="noStrike" cap="none" normalizeH="0" baseline="0" smtClean="0">
                        <a:ln>
                          <a:noFill/>
                        </a:ln>
                        <a:solidFill>
                          <a:schemeClr val="tx1"/>
                        </a:solidFill>
                        <a:effectLst/>
                        <a:latin typeface="Arial"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1"/>
                        </a:buClr>
                        <a:buSzPct val="65000"/>
                        <a:buFont typeface="Wingdings" pitchFamily="2" charset="2"/>
                        <a:buNone/>
                        <a:tabLst/>
                      </a:pPr>
                      <a:r>
                        <a:rPr kumimoji="0" lang="sl-SI" sz="1200" b="1" i="0" u="none" strike="noStrike" cap="none" normalizeH="0" baseline="0" smtClean="0">
                          <a:ln>
                            <a:noFill/>
                          </a:ln>
                          <a:solidFill>
                            <a:srgbClr val="FF0000"/>
                          </a:solidFill>
                          <a:effectLst/>
                          <a:latin typeface="Calibri" pitchFamily="34" charset="0"/>
                          <a:cs typeface="Arial" charset="0"/>
                        </a:rPr>
                        <a:t>*150 psihologov</a:t>
                      </a:r>
                    </a:p>
                    <a:p>
                      <a:pPr marL="0" marR="0" lvl="0" indent="0" algn="l" defTabSz="914400" rtl="0" eaLnBrk="0" fontAlgn="base" latinLnBrk="0" hangingPunct="0">
                        <a:lnSpc>
                          <a:spcPct val="100000"/>
                        </a:lnSpc>
                        <a:spcBef>
                          <a:spcPct val="20000"/>
                        </a:spcBef>
                        <a:spcAft>
                          <a:spcPct val="0"/>
                        </a:spcAft>
                        <a:buClr>
                          <a:schemeClr val="accent1"/>
                        </a:buClr>
                        <a:buSzPct val="65000"/>
                        <a:buFont typeface="Wingdings" pitchFamily="2" charset="2"/>
                        <a:buNone/>
                        <a:tabLst/>
                      </a:pPr>
                      <a:r>
                        <a:rPr kumimoji="0" lang="sl-SI" sz="1200" b="0" i="0" u="none" strike="noStrike" cap="none" normalizeH="0" baseline="0" smtClean="0">
                          <a:ln>
                            <a:noFill/>
                          </a:ln>
                          <a:solidFill>
                            <a:schemeClr val="tx1"/>
                          </a:solidFill>
                          <a:effectLst/>
                          <a:latin typeface="Calibri" pitchFamily="34" charset="0"/>
                          <a:cs typeface="Arial" charset="0"/>
                        </a:rPr>
                        <a:t>* približno 1/3 šol ima psihologa</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1"/>
                        </a:buClr>
                        <a:buSzPct val="65000"/>
                        <a:buFont typeface="Wingdings" pitchFamily="2" charset="2"/>
                        <a:buNone/>
                        <a:tabLst/>
                      </a:pPr>
                      <a:r>
                        <a:rPr kumimoji="0" lang="sl-SI" sz="1200" b="0" i="0" u="none" strike="noStrike" cap="none" normalizeH="0" baseline="0" smtClean="0">
                          <a:ln>
                            <a:noFill/>
                          </a:ln>
                          <a:solidFill>
                            <a:schemeClr val="tx1"/>
                          </a:solidFill>
                          <a:effectLst/>
                          <a:latin typeface="Calibri" pitchFamily="34" charset="0"/>
                          <a:cs typeface="Arial" charset="0"/>
                        </a:rPr>
                        <a:t>-z izvajanjem Konceptov UUT, OPP, NAD, IP za učence priseljencev...velik porast administrativnega dela, socialne stiske, čustvene stiske otrok (ločeni starši, starši brez zaposlitve...)</a:t>
                      </a:r>
                    </a:p>
                    <a:p>
                      <a:pPr marL="0" marR="0" lvl="0" indent="0" algn="l" defTabSz="914400" rtl="0" eaLnBrk="0" fontAlgn="base" latinLnBrk="0" hangingPunct="0">
                        <a:lnSpc>
                          <a:spcPct val="100000"/>
                        </a:lnSpc>
                        <a:spcBef>
                          <a:spcPct val="20000"/>
                        </a:spcBef>
                        <a:spcAft>
                          <a:spcPct val="0"/>
                        </a:spcAft>
                        <a:buClr>
                          <a:schemeClr val="accent1"/>
                        </a:buClr>
                        <a:buSzPct val="65000"/>
                        <a:buFont typeface="Wingdings" pitchFamily="2" charset="2"/>
                        <a:buNone/>
                        <a:tabLst/>
                      </a:pPr>
                      <a:r>
                        <a:rPr kumimoji="0" lang="sl-SI" sz="1200" b="0" i="0" u="none" strike="noStrike" cap="none" normalizeH="0" baseline="0" smtClean="0">
                          <a:ln>
                            <a:noFill/>
                          </a:ln>
                          <a:solidFill>
                            <a:schemeClr val="tx1"/>
                          </a:solidFill>
                          <a:effectLst/>
                          <a:latin typeface="Calibri" pitchFamily="34" charset="0"/>
                          <a:cs typeface="Arial" charset="0"/>
                        </a:rPr>
                        <a:t>-IKT tehnologija, strorilnostni pritisk v šolah (tekmovalnost tudi med šolami), NPZ, Vzgojni načrt....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800100">
                <a:tc>
                  <a:txBody>
                    <a:bodyPr/>
                    <a:lstStyle/>
                    <a:p>
                      <a:pPr marL="0" marR="0" lvl="0" indent="0" algn="l" defTabSz="914400" rtl="0" eaLnBrk="0" fontAlgn="base" latinLnBrk="0" hangingPunct="0">
                        <a:lnSpc>
                          <a:spcPct val="100000"/>
                        </a:lnSpc>
                        <a:spcBef>
                          <a:spcPct val="20000"/>
                        </a:spcBef>
                        <a:spcAft>
                          <a:spcPct val="0"/>
                        </a:spcAft>
                        <a:buClr>
                          <a:schemeClr val="accent1"/>
                        </a:buClr>
                        <a:buSzPct val="65000"/>
                        <a:buFont typeface="Wingdings" pitchFamily="2" charset="2"/>
                        <a:buNone/>
                        <a:tabLst/>
                      </a:pPr>
                      <a:r>
                        <a:rPr kumimoji="0" lang="sl-SI" sz="1400" b="0" i="0" u="none" strike="noStrike" cap="none" normalizeH="0" baseline="0" smtClean="0">
                          <a:ln>
                            <a:noFill/>
                          </a:ln>
                          <a:solidFill>
                            <a:schemeClr val="tx1"/>
                          </a:solidFill>
                          <a:effectLst/>
                          <a:latin typeface="Calibri" pitchFamily="34" charset="0"/>
                          <a:cs typeface="Arial" charset="0"/>
                        </a:rPr>
                        <a:t>2017 </a:t>
                      </a:r>
                      <a:r>
                        <a:rPr kumimoji="0" lang="sl-SI" sz="1400" b="0" i="0" u="none" strike="noStrike" cap="none" normalizeH="0" baseline="0" smtClean="0">
                          <a:ln>
                            <a:noFill/>
                          </a:ln>
                          <a:solidFill>
                            <a:schemeClr val="tx1"/>
                          </a:solidFill>
                          <a:effectLst/>
                          <a:latin typeface="Arial" charset="0"/>
                          <a:cs typeface="Arial" charset="0"/>
                        </a:rPr>
                        <a:t>....</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1"/>
                        </a:buClr>
                        <a:buSzPct val="65000"/>
                        <a:buFont typeface="Wingdings" pitchFamily="2" charset="2"/>
                        <a:buNone/>
                        <a:tabLst/>
                      </a:pPr>
                      <a:r>
                        <a:rPr kumimoji="0" lang="sl-SI" sz="2400" b="1" i="0" u="none" strike="noStrike" cap="none" normalizeH="0" baseline="0" smtClean="0">
                          <a:ln>
                            <a:noFill/>
                          </a:ln>
                          <a:solidFill>
                            <a:schemeClr val="tx1"/>
                          </a:solidFill>
                          <a:effectLst/>
                          <a:latin typeface="Calibri" pitchFamily="34" charset="0"/>
                          <a:cs typeface="Arial" charset="0"/>
                        </a:rPr>
                        <a: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gridSpan="2">
                  <a:txBody>
                    <a:bodyPr/>
                    <a:lstStyle/>
                    <a:p>
                      <a:pPr marL="0" marR="0" lvl="0" indent="0" algn="l" defTabSz="914400" rtl="0" eaLnBrk="0" fontAlgn="base" latinLnBrk="0" hangingPunct="0">
                        <a:lnSpc>
                          <a:spcPct val="100000"/>
                        </a:lnSpc>
                        <a:spcBef>
                          <a:spcPct val="20000"/>
                        </a:spcBef>
                        <a:spcAft>
                          <a:spcPct val="0"/>
                        </a:spcAft>
                        <a:buClr>
                          <a:schemeClr val="accent1"/>
                        </a:buClr>
                        <a:buSzPct val="65000"/>
                        <a:buFont typeface="Wingdings" pitchFamily="2" charset="2"/>
                        <a:buNone/>
                        <a:tabLst/>
                      </a:pPr>
                      <a:r>
                        <a:rPr kumimoji="0" lang="sl-SI" sz="1200" b="0" i="0" u="none" strike="noStrike" cap="none" normalizeH="0" baseline="0" dirty="0" smtClean="0">
                          <a:ln>
                            <a:noFill/>
                          </a:ln>
                          <a:solidFill>
                            <a:schemeClr val="tx1"/>
                          </a:solidFill>
                          <a:effectLst/>
                          <a:latin typeface="Calibri" pitchFamily="34" charset="0"/>
                          <a:cs typeface="Arial" charset="0"/>
                        </a:rPr>
                        <a:t>Strokovnjaki na področju svetovanja napovedujejo, da se bo </a:t>
                      </a:r>
                      <a:r>
                        <a:rPr kumimoji="0" lang="sl-SI" sz="1200" b="0" i="0" u="sng" strike="noStrike" cap="none" normalizeH="0" baseline="0" dirty="0" smtClean="0">
                          <a:ln>
                            <a:noFill/>
                          </a:ln>
                          <a:solidFill>
                            <a:schemeClr val="tx1"/>
                          </a:solidFill>
                          <a:effectLst/>
                          <a:latin typeface="Calibri" pitchFamily="34" charset="0"/>
                          <a:cs typeface="Arial" charset="0"/>
                        </a:rPr>
                        <a:t>potreba po svetovalni pomoči</a:t>
                      </a:r>
                      <a:r>
                        <a:rPr kumimoji="0" lang="sl-SI" sz="1200" b="0" i="0" u="none" strike="noStrike" cap="none" normalizeH="0" baseline="0" dirty="0" smtClean="0">
                          <a:ln>
                            <a:noFill/>
                          </a:ln>
                          <a:solidFill>
                            <a:schemeClr val="tx1"/>
                          </a:solidFill>
                          <a:effectLst/>
                          <a:latin typeface="Calibri" pitchFamily="34" charset="0"/>
                          <a:cs typeface="Arial" charset="0"/>
                        </a:rPr>
                        <a:t> ljudem najrazličnejših struktur v </a:t>
                      </a:r>
                      <a:r>
                        <a:rPr kumimoji="0" lang="sl-SI" sz="1200" b="0" i="0" u="sng" strike="noStrike" cap="none" normalizeH="0" baseline="0" dirty="0" smtClean="0">
                          <a:ln>
                            <a:noFill/>
                          </a:ln>
                          <a:solidFill>
                            <a:schemeClr val="tx1"/>
                          </a:solidFill>
                          <a:effectLst/>
                          <a:latin typeface="Calibri" pitchFamily="34" charset="0"/>
                          <a:cs typeface="Arial" charset="0"/>
                        </a:rPr>
                        <a:t>21. stoletju močno povečala.</a:t>
                      </a:r>
                      <a:r>
                        <a:rPr kumimoji="0" lang="sl-SI" sz="1200" b="0" i="0" u="none" strike="noStrike" cap="none" normalizeH="0" baseline="0" dirty="0" smtClean="0">
                          <a:ln>
                            <a:noFill/>
                          </a:ln>
                          <a:solidFill>
                            <a:schemeClr val="tx1"/>
                          </a:solidFill>
                          <a:effectLst/>
                          <a:latin typeface="Calibri" pitchFamily="34" charset="0"/>
                          <a:cs typeface="Arial" charset="0"/>
                        </a:rPr>
                        <a:t> Povečale se bodo tudi organizirane oblike svetovanja. </a:t>
                      </a:r>
                      <a:r>
                        <a:rPr kumimoji="0" lang="sl-SI" sz="1200" b="1" i="0" u="none" strike="noStrike" cap="none" normalizeH="0" baseline="0" dirty="0" smtClean="0">
                          <a:ln>
                            <a:noFill/>
                          </a:ln>
                          <a:solidFill>
                            <a:schemeClr val="tx1"/>
                          </a:solidFill>
                          <a:effectLst/>
                          <a:latin typeface="Calibri" pitchFamily="34" charset="0"/>
                          <a:cs typeface="Arial" charset="0"/>
                        </a:rPr>
                        <a:t>Kakšna bo tukaj vloga ŠSS in vloga psihologa znotraj le te?</a:t>
                      </a:r>
                    </a:p>
                    <a:p>
                      <a:pPr marL="0" marR="0" lvl="0" indent="0" algn="l" defTabSz="914400" rtl="0" eaLnBrk="0" fontAlgn="base" latinLnBrk="0" hangingPunct="0">
                        <a:lnSpc>
                          <a:spcPct val="100000"/>
                        </a:lnSpc>
                        <a:spcBef>
                          <a:spcPct val="20000"/>
                        </a:spcBef>
                        <a:spcAft>
                          <a:spcPct val="0"/>
                        </a:spcAft>
                        <a:buClr>
                          <a:schemeClr val="accent1"/>
                        </a:buClr>
                        <a:buSzPct val="65000"/>
                        <a:buFont typeface="Wingdings" pitchFamily="2" charset="2"/>
                        <a:buNone/>
                        <a:tabLst/>
                      </a:pPr>
                      <a:r>
                        <a:rPr kumimoji="0" lang="sl-SI" sz="900" b="1" i="0" u="none" strike="noStrike" cap="none" normalizeH="0" baseline="0" dirty="0" smtClean="0">
                          <a:ln>
                            <a:noFill/>
                          </a:ln>
                          <a:solidFill>
                            <a:schemeClr val="tx1"/>
                          </a:solidFill>
                          <a:effectLst/>
                          <a:latin typeface="Calibri" pitchFamily="34" charset="0"/>
                          <a:cs typeface="Arial" charset="0"/>
                        </a:rPr>
                        <a:t>(M. Resman v Svetovalno delo, 1999)</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sl-SI"/>
                    </a:p>
                  </a:txBody>
                  <a:tcPr/>
                </a:tc>
              </a:tr>
            </a:tbl>
          </a:graphicData>
        </a:graphic>
      </p:graphicFrame>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2"/>
          <p:cNvSpPr>
            <a:spLocks noGrp="1" noChangeArrowheads="1"/>
          </p:cNvSpPr>
          <p:nvPr>
            <p:ph type="title"/>
          </p:nvPr>
        </p:nvSpPr>
        <p:spPr/>
        <p:txBody>
          <a:bodyPr/>
          <a:lstStyle/>
          <a:p>
            <a:r>
              <a:rPr lang="sl-SI" sz="2800" b="1" smtClean="0">
                <a:latin typeface="Calibri" pitchFamily="34" charset="0"/>
              </a:rPr>
              <a:t>Gibanje zaposlovanja psihologov med 1985 - 1995</a:t>
            </a:r>
          </a:p>
        </p:txBody>
      </p:sp>
      <p:graphicFrame>
        <p:nvGraphicFramePr>
          <p:cNvPr id="17537" name="Group 129"/>
          <p:cNvGraphicFramePr>
            <a:graphicFrameLocks noGrp="1"/>
          </p:cNvGraphicFramePr>
          <p:nvPr>
            <p:ph idx="1"/>
            <p:extLst>
              <p:ext uri="{D42A27DB-BD31-4B8C-83A1-F6EECF244321}">
                <p14:modId xmlns:p14="http://schemas.microsoft.com/office/powerpoint/2010/main" val="3538441009"/>
              </p:ext>
            </p:extLst>
          </p:nvPr>
        </p:nvGraphicFramePr>
        <p:xfrm>
          <a:off x="457200" y="765175"/>
          <a:ext cx="8291513" cy="5457827"/>
        </p:xfrm>
        <a:graphic>
          <a:graphicData uri="http://schemas.openxmlformats.org/drawingml/2006/table">
            <a:tbl>
              <a:tblPr/>
              <a:tblGrid>
                <a:gridCol w="874713"/>
                <a:gridCol w="863600"/>
                <a:gridCol w="863600"/>
                <a:gridCol w="936625"/>
                <a:gridCol w="1081087"/>
                <a:gridCol w="863600"/>
                <a:gridCol w="2808288"/>
              </a:tblGrid>
              <a:tr h="468313">
                <a:tc>
                  <a:txBody>
                    <a:bodyPr/>
                    <a:lstStyle/>
                    <a:p>
                      <a:pPr marL="0" marR="0" lvl="0" indent="0" algn="l" defTabSz="914400" rtl="0" eaLnBrk="0" fontAlgn="base" latinLnBrk="0" hangingPunct="0">
                        <a:lnSpc>
                          <a:spcPct val="100000"/>
                        </a:lnSpc>
                        <a:spcBef>
                          <a:spcPct val="20000"/>
                        </a:spcBef>
                        <a:spcAft>
                          <a:spcPct val="0"/>
                        </a:spcAft>
                        <a:buClr>
                          <a:schemeClr val="accent1"/>
                        </a:buClr>
                        <a:buSzPct val="65000"/>
                        <a:buFont typeface="Wingdings" pitchFamily="2" charset="2"/>
                        <a:buNone/>
                        <a:tabLst/>
                      </a:pPr>
                      <a:r>
                        <a:rPr kumimoji="0" lang="sl-SI" sz="1200" b="1" i="0" u="none" strike="noStrike" cap="none" normalizeH="0" baseline="0" dirty="0" smtClean="0">
                          <a:ln>
                            <a:noFill/>
                          </a:ln>
                          <a:solidFill>
                            <a:schemeClr val="tx1"/>
                          </a:solidFill>
                          <a:effectLst/>
                          <a:latin typeface="Calibri" pitchFamily="34" charset="0"/>
                          <a:cs typeface="Arial" charset="0"/>
                        </a:rPr>
                        <a:t>Šolsko leto</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1"/>
                        </a:buClr>
                        <a:buSzPct val="65000"/>
                        <a:buFont typeface="Wingdings" pitchFamily="2" charset="2"/>
                        <a:buNone/>
                        <a:tabLst/>
                      </a:pPr>
                      <a:r>
                        <a:rPr kumimoji="0" lang="sl-SI" sz="1200" b="1" i="0" u="none" strike="noStrike" cap="none" normalizeH="0" baseline="0" smtClean="0">
                          <a:ln>
                            <a:noFill/>
                          </a:ln>
                          <a:solidFill>
                            <a:schemeClr val="tx1"/>
                          </a:solidFill>
                          <a:effectLst/>
                          <a:latin typeface="Calibri" pitchFamily="34" charset="0"/>
                          <a:cs typeface="Arial" charset="0"/>
                        </a:rPr>
                        <a:t>Število rednih OŠ</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1"/>
                        </a:buClr>
                        <a:buSzPct val="65000"/>
                        <a:buFont typeface="Wingdings" pitchFamily="2" charset="2"/>
                        <a:buNone/>
                        <a:tabLst/>
                      </a:pPr>
                      <a:r>
                        <a:rPr kumimoji="0" lang="sl-SI" sz="1200" b="1" i="0" u="none" strike="noStrike" cap="none" normalizeH="0" baseline="0" smtClean="0">
                          <a:ln>
                            <a:noFill/>
                          </a:ln>
                          <a:solidFill>
                            <a:schemeClr val="tx1"/>
                          </a:solidFill>
                          <a:effectLst/>
                          <a:latin typeface="Calibri" pitchFamily="34" charset="0"/>
                          <a:cs typeface="Arial" charset="0"/>
                        </a:rPr>
                        <a:t>Psihologi</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p>
                      <a:pPr marL="0" marR="0" lvl="0" indent="0" algn="l" defTabSz="914400" rtl="0" eaLnBrk="0" fontAlgn="base" latinLnBrk="0" hangingPunct="0">
                        <a:lnSpc>
                          <a:spcPct val="100000"/>
                        </a:lnSpc>
                        <a:spcBef>
                          <a:spcPct val="20000"/>
                        </a:spcBef>
                        <a:spcAft>
                          <a:spcPct val="0"/>
                        </a:spcAft>
                        <a:buClr>
                          <a:schemeClr val="accent1"/>
                        </a:buClr>
                        <a:buSzPct val="65000"/>
                        <a:buFont typeface="Wingdings" pitchFamily="2" charset="2"/>
                        <a:buNone/>
                        <a:tabLst/>
                      </a:pPr>
                      <a:r>
                        <a:rPr kumimoji="0" lang="sl-SI" sz="1200" b="1" i="0" u="none" strike="noStrike" cap="none" normalizeH="0" baseline="0" smtClean="0">
                          <a:ln>
                            <a:noFill/>
                          </a:ln>
                          <a:solidFill>
                            <a:schemeClr val="tx1"/>
                          </a:solidFill>
                          <a:effectLst/>
                          <a:latin typeface="Calibri" pitchFamily="34" charset="0"/>
                          <a:cs typeface="Arial" charset="0"/>
                        </a:rPr>
                        <a:t>Pedagogi</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1"/>
                        </a:buClr>
                        <a:buSzPct val="65000"/>
                        <a:buFont typeface="Wingdings" pitchFamily="2" charset="2"/>
                        <a:buNone/>
                        <a:tabLst/>
                      </a:pPr>
                      <a:r>
                        <a:rPr kumimoji="0" lang="sl-SI" sz="1200" b="1" i="0" u="none" strike="noStrike" cap="none" normalizeH="0" baseline="0" smtClean="0">
                          <a:ln>
                            <a:noFill/>
                          </a:ln>
                          <a:solidFill>
                            <a:schemeClr val="tx1"/>
                          </a:solidFill>
                          <a:effectLst/>
                          <a:latin typeface="Calibri" pitchFamily="34" charset="0"/>
                          <a:cs typeface="Arial" charset="0"/>
                        </a:rPr>
                        <a:t>Soc. delavci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1"/>
                        </a:buClr>
                        <a:buSzPct val="65000"/>
                        <a:buFont typeface="Wingdings" pitchFamily="2" charset="2"/>
                        <a:buNone/>
                        <a:tabLst/>
                      </a:pPr>
                      <a:r>
                        <a:rPr kumimoji="0" lang="sl-SI" sz="1200" b="1" i="0" u="none" strike="noStrike" cap="none" normalizeH="0" baseline="0" smtClean="0">
                          <a:ln>
                            <a:noFill/>
                          </a:ln>
                          <a:solidFill>
                            <a:schemeClr val="tx1"/>
                          </a:solidFill>
                          <a:effectLst/>
                          <a:latin typeface="Calibri" pitchFamily="34" charset="0"/>
                          <a:cs typeface="Arial" charset="0"/>
                        </a:rPr>
                        <a:t>SKUPAJ</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B2B2B2"/>
                    </a:solidFill>
                  </a:tcPr>
                </a:tc>
                <a:tc>
                  <a:txBody>
                    <a:bodyPr/>
                    <a:lstStyle/>
                    <a:p>
                      <a:pPr marL="0" marR="0" lvl="0" indent="0" algn="l" defTabSz="914400" rtl="0" eaLnBrk="0" fontAlgn="base" latinLnBrk="0" hangingPunct="0">
                        <a:lnSpc>
                          <a:spcPct val="100000"/>
                        </a:lnSpc>
                        <a:spcBef>
                          <a:spcPct val="20000"/>
                        </a:spcBef>
                        <a:spcAft>
                          <a:spcPct val="0"/>
                        </a:spcAft>
                        <a:buClr>
                          <a:schemeClr val="accent1"/>
                        </a:buClr>
                        <a:buSzPct val="65000"/>
                        <a:buFont typeface="Wingdings" pitchFamily="2" charset="2"/>
                        <a:buNone/>
                        <a:tabLst/>
                      </a:pPr>
                      <a:r>
                        <a:rPr kumimoji="0" lang="sl-SI" sz="1200" b="1" i="0" u="none" strike="noStrike" cap="none" normalizeH="0" baseline="0" smtClean="0">
                          <a:ln>
                            <a:noFill/>
                          </a:ln>
                          <a:solidFill>
                            <a:schemeClr val="tx1"/>
                          </a:solidFill>
                          <a:effectLst/>
                          <a:latin typeface="Calibri" pitchFamily="34" charset="0"/>
                          <a:cs typeface="Arial" charset="0"/>
                        </a:rPr>
                        <a:t>Drugi profili</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69888">
                <a:tc>
                  <a:txBody>
                    <a:bodyPr/>
                    <a:lstStyle/>
                    <a:p>
                      <a:pPr marL="0" marR="0" lvl="0" indent="0" algn="l" defTabSz="914400" rtl="0" eaLnBrk="0" fontAlgn="base" latinLnBrk="0" hangingPunct="0">
                        <a:lnSpc>
                          <a:spcPct val="100000"/>
                        </a:lnSpc>
                        <a:spcBef>
                          <a:spcPct val="20000"/>
                        </a:spcBef>
                        <a:spcAft>
                          <a:spcPct val="0"/>
                        </a:spcAft>
                        <a:buClr>
                          <a:schemeClr val="accent1"/>
                        </a:buClr>
                        <a:buSzPct val="65000"/>
                        <a:buFont typeface="Wingdings" pitchFamily="2" charset="2"/>
                        <a:buNone/>
                        <a:tabLst/>
                      </a:pPr>
                      <a:r>
                        <a:rPr kumimoji="0" lang="sl-SI" sz="1200" b="0" i="0" u="none" strike="noStrike" cap="none" normalizeH="0" baseline="0" smtClean="0">
                          <a:ln>
                            <a:noFill/>
                          </a:ln>
                          <a:solidFill>
                            <a:schemeClr val="tx1"/>
                          </a:solidFill>
                          <a:effectLst/>
                          <a:latin typeface="Calibri" pitchFamily="34" charset="0"/>
                          <a:cs typeface="Arial" charset="0"/>
                        </a:rPr>
                        <a:t>1985/86</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65000"/>
                        <a:buFont typeface="Wingdings" pitchFamily="2" charset="2"/>
                        <a:buNone/>
                        <a:tabLst/>
                      </a:pPr>
                      <a:r>
                        <a:rPr kumimoji="0" lang="sl-SI" sz="1200" b="0" i="0" u="none" strike="noStrike" cap="none" normalizeH="0" baseline="0" smtClean="0">
                          <a:ln>
                            <a:noFill/>
                          </a:ln>
                          <a:solidFill>
                            <a:schemeClr val="tx1"/>
                          </a:solidFill>
                          <a:effectLst/>
                          <a:latin typeface="Calibri" pitchFamily="34" charset="0"/>
                          <a:cs typeface="Arial" charset="0"/>
                        </a:rPr>
                        <a:t>371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65000"/>
                        <a:buFont typeface="Wingdings" pitchFamily="2" charset="2"/>
                        <a:buNone/>
                        <a:tabLst/>
                      </a:pPr>
                      <a:r>
                        <a:rPr kumimoji="0" lang="sl-SI" sz="1200" b="1" i="0" u="none" strike="noStrike" cap="none" normalizeH="0" baseline="0" smtClean="0">
                          <a:ln>
                            <a:noFill/>
                          </a:ln>
                          <a:solidFill>
                            <a:schemeClr val="tx1"/>
                          </a:solidFill>
                          <a:effectLst/>
                          <a:latin typeface="Calibri" pitchFamily="34" charset="0"/>
                          <a:cs typeface="Arial" charset="0"/>
                        </a:rPr>
                        <a:t>193</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65000"/>
                        <a:buFont typeface="Wingdings" pitchFamily="2" charset="2"/>
                        <a:buNone/>
                        <a:tabLst/>
                      </a:pPr>
                      <a:r>
                        <a:rPr kumimoji="0" lang="sl-SI" sz="1200" b="0" i="0" u="none" strike="noStrike" cap="none" normalizeH="0" baseline="0" smtClean="0">
                          <a:ln>
                            <a:noFill/>
                          </a:ln>
                          <a:solidFill>
                            <a:schemeClr val="tx1"/>
                          </a:solidFill>
                          <a:effectLst/>
                          <a:latin typeface="Calibri" pitchFamily="34" charset="0"/>
                          <a:cs typeface="Arial" charset="0"/>
                        </a:rPr>
                        <a:t>119</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65000"/>
                        <a:buFont typeface="Wingdings" pitchFamily="2" charset="2"/>
                        <a:buNone/>
                        <a:tabLst/>
                      </a:pPr>
                      <a:r>
                        <a:rPr kumimoji="0" lang="sl-SI" sz="1200" b="0" i="0" u="none" strike="noStrike" cap="none" normalizeH="0" baseline="0" smtClean="0">
                          <a:ln>
                            <a:noFill/>
                          </a:ln>
                          <a:solidFill>
                            <a:schemeClr val="tx1"/>
                          </a:solidFill>
                          <a:effectLst/>
                          <a:latin typeface="Calibri" pitchFamily="34" charset="0"/>
                          <a:cs typeface="Arial" charset="0"/>
                        </a:rPr>
                        <a:t>228</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65000"/>
                        <a:buFont typeface="Wingdings" pitchFamily="2" charset="2"/>
                        <a:buNone/>
                        <a:tabLst/>
                      </a:pPr>
                      <a:r>
                        <a:rPr kumimoji="0" lang="sl-SI" sz="1200" b="1" i="0" u="none" strike="noStrike" cap="none" normalizeH="0" baseline="0" smtClean="0">
                          <a:ln>
                            <a:noFill/>
                          </a:ln>
                          <a:solidFill>
                            <a:schemeClr val="tx1"/>
                          </a:solidFill>
                          <a:effectLst/>
                          <a:latin typeface="Calibri" pitchFamily="34" charset="0"/>
                          <a:cs typeface="Arial" charset="0"/>
                        </a:rPr>
                        <a:t>540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B2B2B2"/>
                    </a:solidFill>
                  </a:tcPr>
                </a:tc>
                <a:tc>
                  <a:txBody>
                    <a:bodyPr/>
                    <a:lstStyle/>
                    <a:p>
                      <a:pPr marL="0" marR="0" lvl="0" indent="0" algn="l" defTabSz="914400" rtl="0" eaLnBrk="0" fontAlgn="base" latinLnBrk="0" hangingPunct="0">
                        <a:lnSpc>
                          <a:spcPct val="100000"/>
                        </a:lnSpc>
                        <a:spcBef>
                          <a:spcPct val="20000"/>
                        </a:spcBef>
                        <a:spcAft>
                          <a:spcPct val="0"/>
                        </a:spcAft>
                        <a:buClr>
                          <a:schemeClr val="accent1"/>
                        </a:buClr>
                        <a:buSzPct val="65000"/>
                        <a:buFont typeface="Wingdings" pitchFamily="2" charset="2"/>
                        <a:buNone/>
                        <a:tabLst/>
                      </a:pPr>
                      <a:r>
                        <a:rPr kumimoji="0" lang="sl-SI" sz="1200" b="0" i="0" u="none" strike="noStrike" cap="none" normalizeH="0" baseline="0" smtClean="0">
                          <a:ln>
                            <a:noFill/>
                          </a:ln>
                          <a:solidFill>
                            <a:schemeClr val="tx1"/>
                          </a:solidFill>
                          <a:effectLst/>
                          <a:latin typeface="Arial" charset="0"/>
                          <a:cs typeface="Arial" charset="0"/>
                        </a:rPr>
                        <a:t>45 spec. ped.</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31800">
                <a:tc>
                  <a:txBody>
                    <a:bodyPr/>
                    <a:lstStyle/>
                    <a:p>
                      <a:pPr marL="0" marR="0" lvl="0" indent="0" algn="l" defTabSz="914400" rtl="0" eaLnBrk="0" fontAlgn="base" latinLnBrk="0" hangingPunct="0">
                        <a:lnSpc>
                          <a:spcPct val="100000"/>
                        </a:lnSpc>
                        <a:spcBef>
                          <a:spcPct val="20000"/>
                        </a:spcBef>
                        <a:spcAft>
                          <a:spcPct val="0"/>
                        </a:spcAft>
                        <a:buClr>
                          <a:schemeClr val="accent1"/>
                        </a:buClr>
                        <a:buSzPct val="65000"/>
                        <a:buFont typeface="Wingdings" pitchFamily="2" charset="2"/>
                        <a:buNone/>
                        <a:tabLst/>
                      </a:pPr>
                      <a:r>
                        <a:rPr kumimoji="0" lang="sl-SI" sz="1200" b="0" i="0" u="none" strike="noStrike" cap="none" normalizeH="0" baseline="0" smtClean="0">
                          <a:ln>
                            <a:noFill/>
                          </a:ln>
                          <a:solidFill>
                            <a:schemeClr val="tx1"/>
                          </a:solidFill>
                          <a:effectLst/>
                          <a:latin typeface="Calibri" pitchFamily="34" charset="0"/>
                          <a:cs typeface="Arial" charset="0"/>
                        </a:rPr>
                        <a:t>1986/87</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65000"/>
                        <a:buFont typeface="Wingdings" pitchFamily="2" charset="2"/>
                        <a:buNone/>
                        <a:tabLst/>
                      </a:pPr>
                      <a:r>
                        <a:rPr kumimoji="0" lang="sl-SI" sz="1200" b="0" i="0" u="none" strike="noStrike" cap="none" normalizeH="0" baseline="0" smtClean="0">
                          <a:ln>
                            <a:noFill/>
                          </a:ln>
                          <a:solidFill>
                            <a:schemeClr val="tx1"/>
                          </a:solidFill>
                          <a:effectLst/>
                          <a:latin typeface="Calibri" pitchFamily="34" charset="0"/>
                          <a:cs typeface="Arial" charset="0"/>
                        </a:rPr>
                        <a:t>346</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65000"/>
                        <a:buFont typeface="Wingdings" pitchFamily="2" charset="2"/>
                        <a:buNone/>
                        <a:tabLst/>
                      </a:pPr>
                      <a:r>
                        <a:rPr kumimoji="0" lang="sl-SI" sz="1200" b="1" i="0" u="none" strike="noStrike" cap="none" normalizeH="0" baseline="0" smtClean="0">
                          <a:ln>
                            <a:noFill/>
                          </a:ln>
                          <a:solidFill>
                            <a:schemeClr val="tx1"/>
                          </a:solidFill>
                          <a:effectLst/>
                          <a:latin typeface="Calibri" pitchFamily="34" charset="0"/>
                          <a:cs typeface="Arial" charset="0"/>
                        </a:rPr>
                        <a:t>187</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65000"/>
                        <a:buFont typeface="Wingdings" pitchFamily="2" charset="2"/>
                        <a:buNone/>
                        <a:tabLst/>
                      </a:pPr>
                      <a:r>
                        <a:rPr kumimoji="0" lang="sl-SI" sz="1200" b="0" i="0" u="none" strike="noStrike" cap="none" normalizeH="0" baseline="0" smtClean="0">
                          <a:ln>
                            <a:noFill/>
                          </a:ln>
                          <a:solidFill>
                            <a:schemeClr val="tx1"/>
                          </a:solidFill>
                          <a:effectLst/>
                          <a:latin typeface="Calibri" pitchFamily="34" charset="0"/>
                          <a:cs typeface="Arial" charset="0"/>
                        </a:rPr>
                        <a:t>124</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65000"/>
                        <a:buFont typeface="Wingdings" pitchFamily="2" charset="2"/>
                        <a:buNone/>
                        <a:tabLst/>
                      </a:pPr>
                      <a:r>
                        <a:rPr kumimoji="0" lang="sl-SI" sz="1200" b="0" i="0" u="none" strike="noStrike" cap="none" normalizeH="0" baseline="0" smtClean="0">
                          <a:ln>
                            <a:noFill/>
                          </a:ln>
                          <a:solidFill>
                            <a:schemeClr val="tx1"/>
                          </a:solidFill>
                          <a:effectLst/>
                          <a:latin typeface="Calibri" pitchFamily="34" charset="0"/>
                          <a:cs typeface="Arial" charset="0"/>
                        </a:rPr>
                        <a:t>224</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65000"/>
                        <a:buFont typeface="Wingdings" pitchFamily="2" charset="2"/>
                        <a:buNone/>
                        <a:tabLst/>
                      </a:pPr>
                      <a:r>
                        <a:rPr kumimoji="0" lang="sl-SI" sz="1200" b="1" i="0" u="none" strike="noStrike" cap="none" normalizeH="0" baseline="0" smtClean="0">
                          <a:ln>
                            <a:noFill/>
                          </a:ln>
                          <a:solidFill>
                            <a:schemeClr val="tx1"/>
                          </a:solidFill>
                          <a:effectLst/>
                          <a:latin typeface="Calibri" pitchFamily="34" charset="0"/>
                          <a:cs typeface="Arial" charset="0"/>
                        </a:rPr>
                        <a:t>535</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B2B2B2"/>
                    </a:solidFill>
                  </a:tcPr>
                </a:tc>
                <a:tc>
                  <a:txBody>
                    <a:bodyPr/>
                    <a:lstStyle/>
                    <a:p>
                      <a:pPr marL="0" marR="0" lvl="0" indent="0" algn="l" defTabSz="914400" rtl="0" eaLnBrk="0" fontAlgn="base" latinLnBrk="0" hangingPunct="0">
                        <a:lnSpc>
                          <a:spcPct val="100000"/>
                        </a:lnSpc>
                        <a:spcBef>
                          <a:spcPct val="20000"/>
                        </a:spcBef>
                        <a:spcAft>
                          <a:spcPct val="0"/>
                        </a:spcAft>
                        <a:buClr>
                          <a:schemeClr val="accent1"/>
                        </a:buClr>
                        <a:buSzPct val="65000"/>
                        <a:buFont typeface="Wingdings" pitchFamily="2" charset="2"/>
                        <a:buNone/>
                        <a:tabLst/>
                      </a:pPr>
                      <a:r>
                        <a:rPr kumimoji="0" lang="sl-SI" sz="1200" b="0" i="0" u="none" strike="noStrike" cap="none" normalizeH="0" baseline="0" smtClean="0">
                          <a:ln>
                            <a:noFill/>
                          </a:ln>
                          <a:solidFill>
                            <a:schemeClr val="tx1"/>
                          </a:solidFill>
                          <a:effectLst/>
                          <a:latin typeface="Arial" charset="0"/>
                          <a:cs typeface="Arial" charset="0"/>
                        </a:rPr>
                        <a:t>47</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04825">
                <a:tc>
                  <a:txBody>
                    <a:bodyPr/>
                    <a:lstStyle/>
                    <a:p>
                      <a:pPr marL="0" marR="0" lvl="0" indent="0" algn="l" defTabSz="914400" rtl="0" eaLnBrk="0" fontAlgn="base" latinLnBrk="0" hangingPunct="0">
                        <a:lnSpc>
                          <a:spcPct val="100000"/>
                        </a:lnSpc>
                        <a:spcBef>
                          <a:spcPct val="20000"/>
                        </a:spcBef>
                        <a:spcAft>
                          <a:spcPct val="0"/>
                        </a:spcAft>
                        <a:buClr>
                          <a:schemeClr val="accent1"/>
                        </a:buClr>
                        <a:buSzPct val="65000"/>
                        <a:buFont typeface="Wingdings" pitchFamily="2" charset="2"/>
                        <a:buNone/>
                        <a:tabLst/>
                      </a:pPr>
                      <a:r>
                        <a:rPr kumimoji="0" lang="sl-SI" sz="1200" b="0" i="0" u="none" strike="noStrike" cap="none" normalizeH="0" baseline="0" smtClean="0">
                          <a:ln>
                            <a:noFill/>
                          </a:ln>
                          <a:solidFill>
                            <a:schemeClr val="tx1"/>
                          </a:solidFill>
                          <a:effectLst/>
                          <a:latin typeface="Calibri" pitchFamily="34" charset="0"/>
                          <a:cs typeface="Arial" charset="0"/>
                        </a:rPr>
                        <a:t>1987/88</a:t>
                      </a:r>
                    </a:p>
                    <a:p>
                      <a:pPr marL="0" marR="0" lvl="0" indent="0" algn="l" defTabSz="914400" rtl="0" eaLnBrk="0" fontAlgn="base" latinLnBrk="0" hangingPunct="0">
                        <a:lnSpc>
                          <a:spcPct val="100000"/>
                        </a:lnSpc>
                        <a:spcBef>
                          <a:spcPct val="20000"/>
                        </a:spcBef>
                        <a:spcAft>
                          <a:spcPct val="0"/>
                        </a:spcAft>
                        <a:buClr>
                          <a:schemeClr val="accent1"/>
                        </a:buClr>
                        <a:buSzPct val="65000"/>
                        <a:buFont typeface="Wingdings" pitchFamily="2" charset="2"/>
                        <a:buNone/>
                        <a:tabLst/>
                      </a:pPr>
                      <a:endParaRPr kumimoji="0" lang="sl-SI" sz="1200" b="0" i="0" u="none" strike="noStrike" cap="none" normalizeH="0" baseline="0" smtClean="0">
                        <a:ln>
                          <a:noFill/>
                        </a:ln>
                        <a:solidFill>
                          <a:schemeClr val="tx1"/>
                        </a:solidFill>
                        <a:effectLst/>
                        <a:latin typeface="Calibri" pitchFamily="34" charset="0"/>
                        <a:cs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65000"/>
                        <a:buFont typeface="Wingdings" pitchFamily="2" charset="2"/>
                        <a:buNone/>
                        <a:tabLst/>
                      </a:pPr>
                      <a:r>
                        <a:rPr kumimoji="0" lang="sl-SI" sz="1200" b="0" i="0" u="none" strike="noStrike" cap="none" normalizeH="0" baseline="0" smtClean="0">
                          <a:ln>
                            <a:noFill/>
                          </a:ln>
                          <a:solidFill>
                            <a:schemeClr val="tx1"/>
                          </a:solidFill>
                          <a:effectLst/>
                          <a:latin typeface="Calibri" pitchFamily="34" charset="0"/>
                          <a:cs typeface="Arial" charset="0"/>
                        </a:rPr>
                        <a:t>323</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65000"/>
                        <a:buFont typeface="Wingdings" pitchFamily="2" charset="2"/>
                        <a:buNone/>
                        <a:tabLst/>
                      </a:pPr>
                      <a:r>
                        <a:rPr kumimoji="0" lang="sl-SI" sz="1200" b="1" i="0" u="none" strike="noStrike" cap="none" normalizeH="0" baseline="0" smtClean="0">
                          <a:ln>
                            <a:noFill/>
                          </a:ln>
                          <a:solidFill>
                            <a:schemeClr val="tx1"/>
                          </a:solidFill>
                          <a:effectLst/>
                          <a:latin typeface="Calibri" pitchFamily="34" charset="0"/>
                          <a:cs typeface="Arial" charset="0"/>
                        </a:rPr>
                        <a:t>157</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65000"/>
                        <a:buFont typeface="Wingdings" pitchFamily="2" charset="2"/>
                        <a:buNone/>
                        <a:tabLst/>
                      </a:pPr>
                      <a:r>
                        <a:rPr kumimoji="0" lang="sl-SI" sz="1200" b="0" i="0" u="none" strike="noStrike" cap="none" normalizeH="0" baseline="0" smtClean="0">
                          <a:ln>
                            <a:noFill/>
                          </a:ln>
                          <a:solidFill>
                            <a:schemeClr val="tx1"/>
                          </a:solidFill>
                          <a:effectLst/>
                          <a:latin typeface="Calibri" pitchFamily="34" charset="0"/>
                          <a:cs typeface="Arial" charset="0"/>
                        </a:rPr>
                        <a:t>117</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65000"/>
                        <a:buFont typeface="Wingdings" pitchFamily="2" charset="2"/>
                        <a:buNone/>
                        <a:tabLst/>
                      </a:pPr>
                      <a:r>
                        <a:rPr kumimoji="0" lang="sl-SI" sz="1200" b="0" i="0" u="none" strike="noStrike" cap="none" normalizeH="0" baseline="0" smtClean="0">
                          <a:ln>
                            <a:noFill/>
                          </a:ln>
                          <a:solidFill>
                            <a:schemeClr val="tx1"/>
                          </a:solidFill>
                          <a:effectLst/>
                          <a:latin typeface="Arial" charset="0"/>
                          <a:cs typeface="Arial" charset="0"/>
                        </a:rPr>
                        <a:t>200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65000"/>
                        <a:buFont typeface="Wingdings" pitchFamily="2" charset="2"/>
                        <a:buNone/>
                        <a:tabLst/>
                      </a:pPr>
                      <a:r>
                        <a:rPr kumimoji="0" lang="sl-SI" sz="1200" b="1" i="0" u="none" strike="noStrike" cap="none" normalizeH="0" baseline="0" smtClean="0">
                          <a:ln>
                            <a:noFill/>
                          </a:ln>
                          <a:solidFill>
                            <a:schemeClr val="tx1"/>
                          </a:solidFill>
                          <a:effectLst/>
                          <a:latin typeface="Arial" charset="0"/>
                          <a:cs typeface="Arial" charset="0"/>
                        </a:rPr>
                        <a:t>474</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B2B2B2"/>
                    </a:solidFill>
                  </a:tcPr>
                </a:tc>
                <a:tc>
                  <a:txBody>
                    <a:bodyPr/>
                    <a:lstStyle/>
                    <a:p>
                      <a:pPr marL="0" marR="0" lvl="0" indent="0" algn="l" defTabSz="914400" rtl="0" eaLnBrk="0" fontAlgn="base" latinLnBrk="0" hangingPunct="0">
                        <a:lnSpc>
                          <a:spcPct val="100000"/>
                        </a:lnSpc>
                        <a:spcBef>
                          <a:spcPct val="20000"/>
                        </a:spcBef>
                        <a:spcAft>
                          <a:spcPct val="0"/>
                        </a:spcAft>
                        <a:buClr>
                          <a:schemeClr val="accent1"/>
                        </a:buClr>
                        <a:buSzPct val="65000"/>
                        <a:buFont typeface="Wingdings" pitchFamily="2" charset="2"/>
                        <a:buNone/>
                        <a:tabLst/>
                      </a:pPr>
                      <a:r>
                        <a:rPr kumimoji="0" lang="sl-SI" sz="1200" b="0" i="0" u="none" strike="noStrike" cap="none" normalizeH="0" baseline="0" smtClean="0">
                          <a:ln>
                            <a:noFill/>
                          </a:ln>
                          <a:solidFill>
                            <a:schemeClr val="tx1"/>
                          </a:solidFill>
                          <a:effectLst/>
                          <a:latin typeface="Arial" charset="0"/>
                          <a:cs typeface="Arial" charset="0"/>
                        </a:rPr>
                        <a:t>29</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14325">
                <a:tc>
                  <a:txBody>
                    <a:bodyPr/>
                    <a:lstStyle/>
                    <a:p>
                      <a:pPr marL="0" marR="0" lvl="0" indent="0" algn="l" defTabSz="914400" rtl="0" eaLnBrk="0" fontAlgn="base" latinLnBrk="0" hangingPunct="0">
                        <a:lnSpc>
                          <a:spcPct val="100000"/>
                        </a:lnSpc>
                        <a:spcBef>
                          <a:spcPct val="20000"/>
                        </a:spcBef>
                        <a:spcAft>
                          <a:spcPct val="0"/>
                        </a:spcAft>
                        <a:buClr>
                          <a:schemeClr val="accent1"/>
                        </a:buClr>
                        <a:buSzPct val="65000"/>
                        <a:buFont typeface="Wingdings" pitchFamily="2" charset="2"/>
                        <a:buNone/>
                        <a:tabLst/>
                      </a:pPr>
                      <a:r>
                        <a:rPr kumimoji="0" lang="sl-SI" sz="1200" b="0" i="0" u="none" strike="noStrike" cap="none" normalizeH="0" baseline="0" smtClean="0">
                          <a:ln>
                            <a:noFill/>
                          </a:ln>
                          <a:solidFill>
                            <a:schemeClr val="tx1"/>
                          </a:solidFill>
                          <a:effectLst/>
                          <a:latin typeface="Calibri" pitchFamily="34" charset="0"/>
                          <a:cs typeface="Arial" charset="0"/>
                        </a:rPr>
                        <a:t>1988/89</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65000"/>
                        <a:buFont typeface="Wingdings" pitchFamily="2" charset="2"/>
                        <a:buNone/>
                        <a:tabLst/>
                      </a:pPr>
                      <a:r>
                        <a:rPr kumimoji="0" lang="sl-SI" sz="1200" b="0" i="0" u="none" strike="noStrike" cap="none" normalizeH="0" baseline="0" smtClean="0">
                          <a:ln>
                            <a:noFill/>
                          </a:ln>
                          <a:solidFill>
                            <a:schemeClr val="tx1"/>
                          </a:solidFill>
                          <a:effectLst/>
                          <a:latin typeface="Calibri" pitchFamily="34" charset="0"/>
                          <a:cs typeface="Arial" charset="0"/>
                        </a:rPr>
                        <a:t>327</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65000"/>
                        <a:buFont typeface="Wingdings" pitchFamily="2" charset="2"/>
                        <a:buNone/>
                        <a:tabLst/>
                      </a:pPr>
                      <a:r>
                        <a:rPr kumimoji="0" lang="sl-SI" sz="1200" b="1" i="0" u="none" strike="noStrike" cap="none" normalizeH="0" baseline="0" smtClean="0">
                          <a:ln>
                            <a:noFill/>
                          </a:ln>
                          <a:solidFill>
                            <a:schemeClr val="tx1"/>
                          </a:solidFill>
                          <a:effectLst/>
                          <a:latin typeface="Calibri" pitchFamily="34" charset="0"/>
                          <a:cs typeface="Arial" charset="0"/>
                        </a:rPr>
                        <a:t>154</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65000"/>
                        <a:buFont typeface="Wingdings" pitchFamily="2" charset="2"/>
                        <a:buNone/>
                        <a:tabLst/>
                      </a:pPr>
                      <a:r>
                        <a:rPr kumimoji="0" lang="sl-SI" sz="1200" b="0" i="0" u="none" strike="noStrike" cap="none" normalizeH="0" baseline="0" smtClean="0">
                          <a:ln>
                            <a:noFill/>
                          </a:ln>
                          <a:solidFill>
                            <a:schemeClr val="tx1"/>
                          </a:solidFill>
                          <a:effectLst/>
                          <a:latin typeface="Calibri" pitchFamily="34" charset="0"/>
                          <a:cs typeface="Arial" charset="0"/>
                        </a:rPr>
                        <a:t>127</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65000"/>
                        <a:buFont typeface="Wingdings" pitchFamily="2" charset="2"/>
                        <a:buNone/>
                        <a:tabLst/>
                      </a:pPr>
                      <a:r>
                        <a:rPr kumimoji="0" lang="sl-SI" sz="1200" b="0" i="0" u="none" strike="noStrike" cap="none" normalizeH="0" baseline="0" smtClean="0">
                          <a:ln>
                            <a:noFill/>
                          </a:ln>
                          <a:solidFill>
                            <a:schemeClr val="tx1"/>
                          </a:solidFill>
                          <a:effectLst/>
                          <a:latin typeface="Arial" charset="0"/>
                          <a:cs typeface="Arial" charset="0"/>
                        </a:rPr>
                        <a:t>201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65000"/>
                        <a:buFont typeface="Wingdings" pitchFamily="2" charset="2"/>
                        <a:buNone/>
                        <a:tabLst/>
                      </a:pPr>
                      <a:r>
                        <a:rPr kumimoji="0" lang="sl-SI" sz="1200" b="1" i="0" u="none" strike="noStrike" cap="none" normalizeH="0" baseline="0" smtClean="0">
                          <a:ln>
                            <a:noFill/>
                          </a:ln>
                          <a:solidFill>
                            <a:schemeClr val="tx1"/>
                          </a:solidFill>
                          <a:effectLst/>
                          <a:latin typeface="Arial" charset="0"/>
                          <a:cs typeface="Arial" charset="0"/>
                        </a:rPr>
                        <a:t>482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B2B2B2"/>
                    </a:solidFill>
                  </a:tcPr>
                </a:tc>
                <a:tc>
                  <a:txBody>
                    <a:bodyPr/>
                    <a:lstStyle/>
                    <a:p>
                      <a:pPr marL="0" marR="0" lvl="0" indent="0" algn="l" defTabSz="914400" rtl="0" eaLnBrk="0" fontAlgn="base" latinLnBrk="0" hangingPunct="0">
                        <a:lnSpc>
                          <a:spcPct val="100000"/>
                        </a:lnSpc>
                        <a:spcBef>
                          <a:spcPct val="20000"/>
                        </a:spcBef>
                        <a:spcAft>
                          <a:spcPct val="0"/>
                        </a:spcAft>
                        <a:buClr>
                          <a:schemeClr val="accent1"/>
                        </a:buClr>
                        <a:buSzPct val="65000"/>
                        <a:buFont typeface="Wingdings" pitchFamily="2" charset="2"/>
                        <a:buNone/>
                        <a:tabLst/>
                      </a:pPr>
                      <a:r>
                        <a:rPr kumimoji="0" lang="sl-SI" sz="1200" b="0" i="0" u="none" strike="noStrike" cap="none" normalizeH="0" baseline="0" smtClean="0">
                          <a:ln>
                            <a:noFill/>
                          </a:ln>
                          <a:solidFill>
                            <a:schemeClr val="tx1"/>
                          </a:solidFill>
                          <a:effectLst/>
                          <a:latin typeface="Arial" charset="0"/>
                          <a:cs typeface="Arial" charset="0"/>
                        </a:rPr>
                        <a:t>25</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69888">
                <a:tc>
                  <a:txBody>
                    <a:bodyPr/>
                    <a:lstStyle/>
                    <a:p>
                      <a:pPr marL="0" marR="0" lvl="0" indent="0" algn="l" defTabSz="914400" rtl="0" eaLnBrk="0" fontAlgn="base" latinLnBrk="0" hangingPunct="0">
                        <a:lnSpc>
                          <a:spcPct val="100000"/>
                        </a:lnSpc>
                        <a:spcBef>
                          <a:spcPct val="20000"/>
                        </a:spcBef>
                        <a:spcAft>
                          <a:spcPct val="0"/>
                        </a:spcAft>
                        <a:buClr>
                          <a:schemeClr val="accent1"/>
                        </a:buClr>
                        <a:buSzPct val="65000"/>
                        <a:buFont typeface="Wingdings" pitchFamily="2" charset="2"/>
                        <a:buNone/>
                        <a:tabLst/>
                      </a:pPr>
                      <a:r>
                        <a:rPr kumimoji="0" lang="sl-SI" sz="1200" b="0" i="0" u="none" strike="noStrike" cap="none" normalizeH="0" baseline="0" smtClean="0">
                          <a:ln>
                            <a:noFill/>
                          </a:ln>
                          <a:solidFill>
                            <a:schemeClr val="tx1"/>
                          </a:solidFill>
                          <a:effectLst/>
                          <a:latin typeface="Calibri" pitchFamily="34" charset="0"/>
                          <a:cs typeface="Arial" charset="0"/>
                        </a:rPr>
                        <a:t>1989/90</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65000"/>
                        <a:buFont typeface="Wingdings" pitchFamily="2" charset="2"/>
                        <a:buNone/>
                        <a:tabLst/>
                      </a:pPr>
                      <a:r>
                        <a:rPr kumimoji="0" lang="sl-SI" sz="1200" b="0" i="0" u="none" strike="noStrike" cap="none" normalizeH="0" baseline="0" smtClean="0">
                          <a:ln>
                            <a:noFill/>
                          </a:ln>
                          <a:solidFill>
                            <a:schemeClr val="tx1"/>
                          </a:solidFill>
                          <a:effectLst/>
                          <a:latin typeface="Calibri" pitchFamily="34" charset="0"/>
                          <a:cs typeface="Arial" charset="0"/>
                        </a:rPr>
                        <a:t>337</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65000"/>
                        <a:buFont typeface="Wingdings" pitchFamily="2" charset="2"/>
                        <a:buNone/>
                        <a:tabLst/>
                      </a:pPr>
                      <a:r>
                        <a:rPr kumimoji="0" lang="sl-SI" sz="1200" b="1" i="0" u="none" strike="noStrike" cap="none" normalizeH="0" baseline="0" smtClean="0">
                          <a:ln>
                            <a:noFill/>
                          </a:ln>
                          <a:solidFill>
                            <a:schemeClr val="tx1"/>
                          </a:solidFill>
                          <a:effectLst/>
                          <a:latin typeface="Calibri" pitchFamily="34" charset="0"/>
                          <a:cs typeface="Arial" charset="0"/>
                        </a:rPr>
                        <a:t>158</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65000"/>
                        <a:buFont typeface="Wingdings" pitchFamily="2" charset="2"/>
                        <a:buNone/>
                        <a:tabLst/>
                      </a:pPr>
                      <a:r>
                        <a:rPr kumimoji="0" lang="sl-SI" sz="1200" b="0" i="0" u="none" strike="noStrike" cap="none" normalizeH="0" baseline="0" smtClean="0">
                          <a:ln>
                            <a:noFill/>
                          </a:ln>
                          <a:solidFill>
                            <a:schemeClr val="tx1"/>
                          </a:solidFill>
                          <a:effectLst/>
                          <a:latin typeface="Calibri" pitchFamily="34" charset="0"/>
                          <a:cs typeface="Arial" charset="0"/>
                        </a:rPr>
                        <a:t>137</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65000"/>
                        <a:buFont typeface="Wingdings" pitchFamily="2" charset="2"/>
                        <a:buNone/>
                        <a:tabLst/>
                      </a:pPr>
                      <a:r>
                        <a:rPr kumimoji="0" lang="sl-SI" sz="1200" b="0" i="0" u="none" strike="noStrike" cap="none" normalizeH="0" baseline="0" smtClean="0">
                          <a:ln>
                            <a:noFill/>
                          </a:ln>
                          <a:solidFill>
                            <a:schemeClr val="tx1"/>
                          </a:solidFill>
                          <a:effectLst/>
                          <a:latin typeface="Arial" charset="0"/>
                          <a:cs typeface="Arial" charset="0"/>
                        </a:rPr>
                        <a:t>193</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65000"/>
                        <a:buFont typeface="Wingdings" pitchFamily="2" charset="2"/>
                        <a:buNone/>
                        <a:tabLst/>
                      </a:pPr>
                      <a:r>
                        <a:rPr kumimoji="0" lang="sl-SI" sz="1200" b="1" i="0" u="none" strike="noStrike" cap="none" normalizeH="0" baseline="0" smtClean="0">
                          <a:ln>
                            <a:noFill/>
                          </a:ln>
                          <a:solidFill>
                            <a:schemeClr val="tx1"/>
                          </a:solidFill>
                          <a:effectLst/>
                          <a:latin typeface="Arial" charset="0"/>
                          <a:cs typeface="Arial" charset="0"/>
                        </a:rPr>
                        <a:t>488</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B2B2B2"/>
                    </a:solidFill>
                  </a:tcPr>
                </a:tc>
                <a:tc>
                  <a:txBody>
                    <a:bodyPr/>
                    <a:lstStyle/>
                    <a:p>
                      <a:pPr marL="0" marR="0" lvl="0" indent="0" algn="l" defTabSz="914400" rtl="0" eaLnBrk="0" fontAlgn="base" latinLnBrk="0" hangingPunct="0">
                        <a:lnSpc>
                          <a:spcPct val="100000"/>
                        </a:lnSpc>
                        <a:spcBef>
                          <a:spcPct val="20000"/>
                        </a:spcBef>
                        <a:spcAft>
                          <a:spcPct val="0"/>
                        </a:spcAft>
                        <a:buClr>
                          <a:schemeClr val="accent1"/>
                        </a:buClr>
                        <a:buSzPct val="65000"/>
                        <a:buFont typeface="Wingdings" pitchFamily="2" charset="2"/>
                        <a:buNone/>
                        <a:tabLst/>
                      </a:pPr>
                      <a:r>
                        <a:rPr kumimoji="0" lang="sl-SI" sz="1200" b="0" i="0" u="none" strike="noStrike" cap="none" normalizeH="0" baseline="0" smtClean="0">
                          <a:ln>
                            <a:noFill/>
                          </a:ln>
                          <a:solidFill>
                            <a:schemeClr val="tx1"/>
                          </a:solidFill>
                          <a:effectLst/>
                          <a:latin typeface="Arial" charset="0"/>
                          <a:cs typeface="Arial" charset="0"/>
                        </a:rPr>
                        <a:t>26</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95275">
                <a:tc>
                  <a:txBody>
                    <a:bodyPr/>
                    <a:lstStyle/>
                    <a:p>
                      <a:pPr marL="0" marR="0" lvl="0" indent="0" algn="l" defTabSz="914400" rtl="0" eaLnBrk="0" fontAlgn="base" latinLnBrk="0" hangingPunct="0">
                        <a:lnSpc>
                          <a:spcPct val="100000"/>
                        </a:lnSpc>
                        <a:spcBef>
                          <a:spcPct val="20000"/>
                        </a:spcBef>
                        <a:spcAft>
                          <a:spcPct val="0"/>
                        </a:spcAft>
                        <a:buClr>
                          <a:schemeClr val="accent1"/>
                        </a:buClr>
                        <a:buSzPct val="65000"/>
                        <a:buFont typeface="Wingdings" pitchFamily="2" charset="2"/>
                        <a:buNone/>
                        <a:tabLst/>
                      </a:pPr>
                      <a:r>
                        <a:rPr kumimoji="0" lang="sl-SI" sz="1200" b="0" i="0" u="none" strike="noStrike" cap="none" normalizeH="0" baseline="0" smtClean="0">
                          <a:ln>
                            <a:noFill/>
                          </a:ln>
                          <a:solidFill>
                            <a:schemeClr val="tx1"/>
                          </a:solidFill>
                          <a:effectLst/>
                          <a:latin typeface="Calibri" pitchFamily="34" charset="0"/>
                          <a:cs typeface="Arial" charset="0"/>
                        </a:rPr>
                        <a:t>1990/91</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65000"/>
                        <a:buFont typeface="Wingdings" pitchFamily="2" charset="2"/>
                        <a:buNone/>
                        <a:tabLst/>
                      </a:pPr>
                      <a:r>
                        <a:rPr kumimoji="0" lang="sl-SI" sz="1200" b="0" i="0" u="none" strike="noStrike" cap="none" normalizeH="0" baseline="0" smtClean="0">
                          <a:ln>
                            <a:noFill/>
                          </a:ln>
                          <a:solidFill>
                            <a:schemeClr val="tx1"/>
                          </a:solidFill>
                          <a:effectLst/>
                          <a:latin typeface="Calibri" pitchFamily="34" charset="0"/>
                          <a:cs typeface="Arial" charset="0"/>
                        </a:rPr>
                        <a:t>342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65000"/>
                        <a:buFont typeface="Wingdings" pitchFamily="2" charset="2"/>
                        <a:buNone/>
                        <a:tabLst/>
                      </a:pPr>
                      <a:r>
                        <a:rPr kumimoji="0" lang="sl-SI" sz="1200" b="1" i="0" u="none" strike="noStrike" cap="none" normalizeH="0" baseline="0" smtClean="0">
                          <a:ln>
                            <a:noFill/>
                          </a:ln>
                          <a:solidFill>
                            <a:schemeClr val="tx1"/>
                          </a:solidFill>
                          <a:effectLst/>
                          <a:latin typeface="Calibri" pitchFamily="34" charset="0"/>
                          <a:cs typeface="Arial" charset="0"/>
                        </a:rPr>
                        <a:t>164</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65000"/>
                        <a:buFont typeface="Wingdings" pitchFamily="2" charset="2"/>
                        <a:buNone/>
                        <a:tabLst/>
                      </a:pPr>
                      <a:r>
                        <a:rPr kumimoji="0" lang="sl-SI" sz="1200" b="0" i="0" u="none" strike="noStrike" cap="none" normalizeH="0" baseline="0" smtClean="0">
                          <a:ln>
                            <a:noFill/>
                          </a:ln>
                          <a:solidFill>
                            <a:schemeClr val="tx1"/>
                          </a:solidFill>
                          <a:effectLst/>
                          <a:latin typeface="Calibri" pitchFamily="34" charset="0"/>
                          <a:cs typeface="Arial" charset="0"/>
                        </a:rPr>
                        <a:t>147</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65000"/>
                        <a:buFont typeface="Wingdings" pitchFamily="2" charset="2"/>
                        <a:buNone/>
                        <a:tabLst/>
                      </a:pPr>
                      <a:r>
                        <a:rPr kumimoji="0" lang="sl-SI" sz="1200" b="0" i="0" u="none" strike="noStrike" cap="none" normalizeH="0" baseline="0" smtClean="0">
                          <a:ln>
                            <a:noFill/>
                          </a:ln>
                          <a:solidFill>
                            <a:schemeClr val="tx1"/>
                          </a:solidFill>
                          <a:effectLst/>
                          <a:latin typeface="Arial" charset="0"/>
                          <a:cs typeface="Arial" charset="0"/>
                        </a:rPr>
                        <a:t>187</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65000"/>
                        <a:buFont typeface="Wingdings" pitchFamily="2" charset="2"/>
                        <a:buNone/>
                        <a:tabLst/>
                      </a:pPr>
                      <a:r>
                        <a:rPr kumimoji="0" lang="sl-SI" sz="1200" b="1" i="0" u="none" strike="noStrike" cap="none" normalizeH="0" baseline="0" smtClean="0">
                          <a:ln>
                            <a:noFill/>
                          </a:ln>
                          <a:solidFill>
                            <a:schemeClr val="tx1"/>
                          </a:solidFill>
                          <a:effectLst/>
                          <a:latin typeface="Arial" charset="0"/>
                          <a:cs typeface="Arial" charset="0"/>
                        </a:rPr>
                        <a:t>498</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B2B2B2"/>
                    </a:solidFill>
                  </a:tcPr>
                </a:tc>
                <a:tc>
                  <a:txBody>
                    <a:bodyPr/>
                    <a:lstStyle/>
                    <a:p>
                      <a:pPr marL="0" marR="0" lvl="0" indent="0" algn="l" defTabSz="914400" rtl="0" eaLnBrk="0" fontAlgn="base" latinLnBrk="0" hangingPunct="0">
                        <a:lnSpc>
                          <a:spcPct val="100000"/>
                        </a:lnSpc>
                        <a:spcBef>
                          <a:spcPct val="20000"/>
                        </a:spcBef>
                        <a:spcAft>
                          <a:spcPct val="0"/>
                        </a:spcAft>
                        <a:buClr>
                          <a:schemeClr val="accent1"/>
                        </a:buClr>
                        <a:buSzPct val="65000"/>
                        <a:buFont typeface="Wingdings" pitchFamily="2" charset="2"/>
                        <a:buNone/>
                        <a:tabLst/>
                      </a:pPr>
                      <a:r>
                        <a:rPr kumimoji="0" lang="sl-SI" sz="1200" b="0" i="0" u="none" strike="noStrike" cap="none" normalizeH="0" baseline="0" smtClean="0">
                          <a:ln>
                            <a:noFill/>
                          </a:ln>
                          <a:solidFill>
                            <a:schemeClr val="tx1"/>
                          </a:solidFill>
                          <a:effectLst/>
                          <a:latin typeface="Arial" charset="0"/>
                          <a:cs typeface="Arial" charset="0"/>
                        </a:rPr>
                        <a:t>26</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55600">
                <a:tc>
                  <a:txBody>
                    <a:bodyPr/>
                    <a:lstStyle/>
                    <a:p>
                      <a:pPr marL="0" marR="0" lvl="0" indent="0" algn="l" defTabSz="914400" rtl="0" eaLnBrk="0" fontAlgn="base" latinLnBrk="0" hangingPunct="0">
                        <a:lnSpc>
                          <a:spcPct val="100000"/>
                        </a:lnSpc>
                        <a:spcBef>
                          <a:spcPct val="20000"/>
                        </a:spcBef>
                        <a:spcAft>
                          <a:spcPct val="0"/>
                        </a:spcAft>
                        <a:buClr>
                          <a:schemeClr val="accent1"/>
                        </a:buClr>
                        <a:buSzPct val="65000"/>
                        <a:buFont typeface="Wingdings" pitchFamily="2" charset="2"/>
                        <a:buNone/>
                        <a:tabLst/>
                      </a:pPr>
                      <a:r>
                        <a:rPr kumimoji="0" lang="sl-SI" sz="1200" b="0" i="0" u="none" strike="noStrike" cap="none" normalizeH="0" baseline="0" smtClean="0">
                          <a:ln>
                            <a:noFill/>
                          </a:ln>
                          <a:solidFill>
                            <a:schemeClr val="tx1"/>
                          </a:solidFill>
                          <a:effectLst/>
                          <a:latin typeface="Calibri" pitchFamily="34" charset="0"/>
                          <a:cs typeface="Arial" charset="0"/>
                        </a:rPr>
                        <a:t>1991/92</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65000"/>
                        <a:buFont typeface="Wingdings" pitchFamily="2" charset="2"/>
                        <a:buNone/>
                        <a:tabLst/>
                      </a:pPr>
                      <a:r>
                        <a:rPr kumimoji="0" lang="sl-SI" sz="1200" b="0" i="0" u="none" strike="noStrike" cap="none" normalizeH="0" baseline="0" smtClean="0">
                          <a:ln>
                            <a:noFill/>
                          </a:ln>
                          <a:solidFill>
                            <a:schemeClr val="tx1"/>
                          </a:solidFill>
                          <a:effectLst/>
                          <a:latin typeface="Calibri" pitchFamily="34" charset="0"/>
                          <a:cs typeface="Arial" charset="0"/>
                        </a:rPr>
                        <a:t>347</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65000"/>
                        <a:buFont typeface="Wingdings" pitchFamily="2" charset="2"/>
                        <a:buNone/>
                        <a:tabLst/>
                      </a:pPr>
                      <a:r>
                        <a:rPr kumimoji="0" lang="sl-SI" sz="1200" b="1" i="0" u="none" strike="noStrike" cap="none" normalizeH="0" baseline="0" smtClean="0">
                          <a:ln>
                            <a:noFill/>
                          </a:ln>
                          <a:solidFill>
                            <a:schemeClr val="tx1"/>
                          </a:solidFill>
                          <a:effectLst/>
                          <a:latin typeface="Calibri" pitchFamily="34" charset="0"/>
                          <a:cs typeface="Arial" charset="0"/>
                        </a:rPr>
                        <a:t>153</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65000"/>
                        <a:buFont typeface="Wingdings" pitchFamily="2" charset="2"/>
                        <a:buNone/>
                        <a:tabLst/>
                      </a:pPr>
                      <a:r>
                        <a:rPr kumimoji="0" lang="sl-SI" sz="1200" b="0" i="0" u="none" strike="noStrike" cap="none" normalizeH="0" baseline="0" smtClean="0">
                          <a:ln>
                            <a:noFill/>
                          </a:ln>
                          <a:solidFill>
                            <a:schemeClr val="tx1"/>
                          </a:solidFill>
                          <a:effectLst/>
                          <a:latin typeface="Calibri" pitchFamily="34" charset="0"/>
                          <a:cs typeface="Arial" charset="0"/>
                        </a:rPr>
                        <a:t>145</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65000"/>
                        <a:buFont typeface="Wingdings" pitchFamily="2" charset="2"/>
                        <a:buNone/>
                        <a:tabLst/>
                      </a:pPr>
                      <a:r>
                        <a:rPr kumimoji="0" lang="sl-SI" sz="1200" b="0" i="0" u="none" strike="noStrike" cap="none" normalizeH="0" baseline="0" smtClean="0">
                          <a:ln>
                            <a:noFill/>
                          </a:ln>
                          <a:solidFill>
                            <a:schemeClr val="tx1"/>
                          </a:solidFill>
                          <a:effectLst/>
                          <a:latin typeface="Arial" charset="0"/>
                          <a:cs typeface="Arial" charset="0"/>
                        </a:rPr>
                        <a:t>189</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65000"/>
                        <a:buFont typeface="Wingdings" pitchFamily="2" charset="2"/>
                        <a:buNone/>
                        <a:tabLst/>
                      </a:pPr>
                      <a:r>
                        <a:rPr kumimoji="0" lang="sl-SI" sz="1200" b="1" i="0" u="none" strike="noStrike" cap="none" normalizeH="0" baseline="0" smtClean="0">
                          <a:ln>
                            <a:noFill/>
                          </a:ln>
                          <a:solidFill>
                            <a:schemeClr val="tx1"/>
                          </a:solidFill>
                          <a:effectLst/>
                          <a:latin typeface="Arial" charset="0"/>
                          <a:cs typeface="Arial" charset="0"/>
                        </a:rPr>
                        <a:t>487</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B2B2B2"/>
                    </a:solidFill>
                  </a:tcPr>
                </a:tc>
                <a:tc>
                  <a:txBody>
                    <a:bodyPr/>
                    <a:lstStyle/>
                    <a:p>
                      <a:pPr marL="0" marR="0" lvl="0" indent="0" algn="l" defTabSz="914400" rtl="0" eaLnBrk="0" fontAlgn="base" latinLnBrk="0" hangingPunct="0">
                        <a:lnSpc>
                          <a:spcPct val="100000"/>
                        </a:lnSpc>
                        <a:spcBef>
                          <a:spcPct val="20000"/>
                        </a:spcBef>
                        <a:spcAft>
                          <a:spcPct val="0"/>
                        </a:spcAft>
                        <a:buClr>
                          <a:schemeClr val="accent1"/>
                        </a:buClr>
                        <a:buSzPct val="65000"/>
                        <a:buFont typeface="Wingdings" pitchFamily="2" charset="2"/>
                        <a:buNone/>
                        <a:tabLst/>
                      </a:pPr>
                      <a:r>
                        <a:rPr kumimoji="0" lang="sl-SI" sz="1200" b="0" i="0" u="none" strike="noStrike" cap="none" normalizeH="0" baseline="0" smtClean="0">
                          <a:ln>
                            <a:noFill/>
                          </a:ln>
                          <a:solidFill>
                            <a:schemeClr val="tx1"/>
                          </a:solidFill>
                          <a:effectLst/>
                          <a:latin typeface="Calibri" pitchFamily="34" charset="0"/>
                          <a:cs typeface="Arial" charset="0"/>
                        </a:rPr>
                        <a:t>23 ; </a:t>
                      </a:r>
                      <a:r>
                        <a:rPr kumimoji="0" lang="sl-SI" sz="1200" b="0" i="0" u="none" strike="noStrike" cap="none" normalizeH="0" baseline="0" smtClean="0">
                          <a:ln>
                            <a:noFill/>
                          </a:ln>
                          <a:solidFill>
                            <a:srgbClr val="FF0000"/>
                          </a:solidFill>
                          <a:effectLst/>
                          <a:latin typeface="Calibri" pitchFamily="34" charset="0"/>
                          <a:cs typeface="Arial" charset="0"/>
                        </a:rPr>
                        <a:t> padec zaposlitve psihologov v OŠ</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68300">
                <a:tc>
                  <a:txBody>
                    <a:bodyPr/>
                    <a:lstStyle/>
                    <a:p>
                      <a:pPr marL="0" marR="0" lvl="0" indent="0" algn="l" defTabSz="914400" rtl="0" eaLnBrk="0" fontAlgn="base" latinLnBrk="0" hangingPunct="0">
                        <a:lnSpc>
                          <a:spcPct val="100000"/>
                        </a:lnSpc>
                        <a:spcBef>
                          <a:spcPct val="20000"/>
                        </a:spcBef>
                        <a:spcAft>
                          <a:spcPct val="0"/>
                        </a:spcAft>
                        <a:buClr>
                          <a:schemeClr val="accent1"/>
                        </a:buClr>
                        <a:buSzPct val="65000"/>
                        <a:buFont typeface="Wingdings" pitchFamily="2" charset="2"/>
                        <a:buNone/>
                        <a:tabLst/>
                      </a:pPr>
                      <a:r>
                        <a:rPr kumimoji="0" lang="sl-SI" sz="1200" b="0" i="0" u="none" strike="noStrike" cap="none" normalizeH="0" baseline="0" smtClean="0">
                          <a:ln>
                            <a:noFill/>
                          </a:ln>
                          <a:solidFill>
                            <a:schemeClr val="tx1"/>
                          </a:solidFill>
                          <a:effectLst/>
                          <a:latin typeface="Calibri" pitchFamily="34" charset="0"/>
                          <a:cs typeface="Arial" charset="0"/>
                        </a:rPr>
                        <a:t>1992/93</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65000"/>
                        <a:buFont typeface="Wingdings" pitchFamily="2" charset="2"/>
                        <a:buNone/>
                        <a:tabLst/>
                      </a:pPr>
                      <a:r>
                        <a:rPr kumimoji="0" lang="sl-SI" sz="1200" b="0" i="0" u="none" strike="noStrike" cap="none" normalizeH="0" baseline="0" smtClean="0">
                          <a:ln>
                            <a:noFill/>
                          </a:ln>
                          <a:solidFill>
                            <a:schemeClr val="tx1"/>
                          </a:solidFill>
                          <a:effectLst/>
                          <a:latin typeface="Calibri" pitchFamily="34" charset="0"/>
                          <a:cs typeface="Arial" charset="0"/>
                        </a:rPr>
                        <a:t>370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65000"/>
                        <a:buFont typeface="Wingdings" pitchFamily="2" charset="2"/>
                        <a:buNone/>
                        <a:tabLst/>
                      </a:pPr>
                      <a:r>
                        <a:rPr kumimoji="0" lang="sl-SI" sz="1200" b="1" i="0" u="none" strike="noStrike" cap="none" normalizeH="0" baseline="0" smtClean="0">
                          <a:ln>
                            <a:noFill/>
                          </a:ln>
                          <a:solidFill>
                            <a:schemeClr val="tx1"/>
                          </a:solidFill>
                          <a:effectLst/>
                          <a:latin typeface="Calibri" pitchFamily="34" charset="0"/>
                          <a:cs typeface="Arial" charset="0"/>
                        </a:rPr>
                        <a:t>160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65000"/>
                        <a:buFont typeface="Wingdings" pitchFamily="2" charset="2"/>
                        <a:buNone/>
                        <a:tabLst/>
                      </a:pPr>
                      <a:r>
                        <a:rPr kumimoji="0" lang="sl-SI" sz="1200" b="0" i="0" u="none" strike="noStrike" cap="none" normalizeH="0" baseline="0" smtClean="0">
                          <a:ln>
                            <a:noFill/>
                          </a:ln>
                          <a:solidFill>
                            <a:schemeClr val="tx1"/>
                          </a:solidFill>
                          <a:effectLst/>
                          <a:latin typeface="Calibri" pitchFamily="34" charset="0"/>
                          <a:cs typeface="Arial" charset="0"/>
                        </a:rPr>
                        <a:t>161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65000"/>
                        <a:buFont typeface="Wingdings" pitchFamily="2" charset="2"/>
                        <a:buNone/>
                        <a:tabLst/>
                      </a:pPr>
                      <a:r>
                        <a:rPr kumimoji="0" lang="sl-SI" sz="1200" b="0" i="0" u="none" strike="noStrike" cap="none" normalizeH="0" baseline="0" smtClean="0">
                          <a:ln>
                            <a:noFill/>
                          </a:ln>
                          <a:solidFill>
                            <a:schemeClr val="tx1"/>
                          </a:solidFill>
                          <a:effectLst/>
                          <a:latin typeface="Arial" charset="0"/>
                          <a:cs typeface="Arial" charset="0"/>
                        </a:rPr>
                        <a:t>192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65000"/>
                        <a:buFont typeface="Wingdings" pitchFamily="2" charset="2"/>
                        <a:buNone/>
                        <a:tabLst/>
                      </a:pPr>
                      <a:r>
                        <a:rPr kumimoji="0" lang="sl-SI" sz="1200" b="1" i="0" u="none" strike="noStrike" cap="none" normalizeH="0" baseline="0" smtClean="0">
                          <a:ln>
                            <a:noFill/>
                          </a:ln>
                          <a:solidFill>
                            <a:schemeClr val="tx1"/>
                          </a:solidFill>
                          <a:effectLst/>
                          <a:latin typeface="Arial" charset="0"/>
                          <a:cs typeface="Arial" charset="0"/>
                        </a:rPr>
                        <a:t>513</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B2B2B2"/>
                    </a:solidFill>
                  </a:tcPr>
                </a:tc>
                <a:tc>
                  <a:txBody>
                    <a:bodyPr/>
                    <a:lstStyle/>
                    <a:p>
                      <a:pPr marL="0" marR="0" lvl="0" indent="0" algn="l" defTabSz="914400" rtl="0" eaLnBrk="0" fontAlgn="base" latinLnBrk="0" hangingPunct="0">
                        <a:lnSpc>
                          <a:spcPct val="100000"/>
                        </a:lnSpc>
                        <a:spcBef>
                          <a:spcPct val="20000"/>
                        </a:spcBef>
                        <a:spcAft>
                          <a:spcPct val="0"/>
                        </a:spcAft>
                        <a:buClr>
                          <a:schemeClr val="accent1"/>
                        </a:buClr>
                        <a:buSzPct val="65000"/>
                        <a:buFont typeface="Wingdings" pitchFamily="2" charset="2"/>
                        <a:buNone/>
                        <a:tabLst/>
                      </a:pPr>
                      <a:r>
                        <a:rPr kumimoji="0" lang="sl-SI" sz="1200" b="0" i="0" u="none" strike="noStrike" cap="none" normalizeH="0" baseline="0" smtClean="0">
                          <a:ln>
                            <a:noFill/>
                          </a:ln>
                          <a:solidFill>
                            <a:schemeClr val="tx1"/>
                          </a:solidFill>
                          <a:effectLst/>
                          <a:latin typeface="Calibri" pitchFamily="34" charset="0"/>
                          <a:cs typeface="Arial" charset="0"/>
                        </a:rPr>
                        <a:t>27; zaposlijo se prvi soc. ped.</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06413">
                <a:tc>
                  <a:txBody>
                    <a:bodyPr/>
                    <a:lstStyle/>
                    <a:p>
                      <a:pPr marL="0" marR="0" lvl="0" indent="0" algn="l" defTabSz="914400" rtl="0" eaLnBrk="0" fontAlgn="base" latinLnBrk="0" hangingPunct="0">
                        <a:lnSpc>
                          <a:spcPct val="100000"/>
                        </a:lnSpc>
                        <a:spcBef>
                          <a:spcPct val="20000"/>
                        </a:spcBef>
                        <a:spcAft>
                          <a:spcPct val="0"/>
                        </a:spcAft>
                        <a:buClr>
                          <a:schemeClr val="accent1"/>
                        </a:buClr>
                        <a:buSzPct val="65000"/>
                        <a:buFont typeface="Wingdings" pitchFamily="2" charset="2"/>
                        <a:buNone/>
                        <a:tabLst/>
                      </a:pPr>
                      <a:r>
                        <a:rPr kumimoji="0" lang="sl-SI" sz="1200" b="0" i="0" u="none" strike="noStrike" cap="none" normalizeH="0" baseline="0" smtClean="0">
                          <a:ln>
                            <a:noFill/>
                          </a:ln>
                          <a:solidFill>
                            <a:schemeClr val="tx1"/>
                          </a:solidFill>
                          <a:effectLst/>
                          <a:latin typeface="Calibri" pitchFamily="34" charset="0"/>
                          <a:cs typeface="Arial" charset="0"/>
                        </a:rPr>
                        <a:t>1993/94</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65000"/>
                        <a:buFont typeface="Wingdings" pitchFamily="2" charset="2"/>
                        <a:buNone/>
                        <a:tabLst/>
                      </a:pPr>
                      <a:r>
                        <a:rPr kumimoji="0" lang="sl-SI" sz="1200" b="0" i="0" u="none" strike="noStrike" cap="none" normalizeH="0" baseline="0" smtClean="0">
                          <a:ln>
                            <a:noFill/>
                          </a:ln>
                          <a:solidFill>
                            <a:schemeClr val="tx1"/>
                          </a:solidFill>
                          <a:effectLst/>
                          <a:latin typeface="Calibri" pitchFamily="34" charset="0"/>
                          <a:cs typeface="Arial" charset="0"/>
                        </a:rPr>
                        <a:t>379</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65000"/>
                        <a:buFont typeface="Wingdings" pitchFamily="2" charset="2"/>
                        <a:buNone/>
                        <a:tabLst/>
                      </a:pPr>
                      <a:r>
                        <a:rPr kumimoji="0" lang="sl-SI" sz="1200" b="1" i="0" u="none" strike="noStrike" cap="none" normalizeH="0" baseline="0" smtClean="0">
                          <a:ln>
                            <a:noFill/>
                          </a:ln>
                          <a:solidFill>
                            <a:schemeClr val="tx1"/>
                          </a:solidFill>
                          <a:effectLst/>
                          <a:latin typeface="Calibri" pitchFamily="34" charset="0"/>
                          <a:cs typeface="Arial" charset="0"/>
                        </a:rPr>
                        <a:t>153</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65000"/>
                        <a:buFont typeface="Wingdings" pitchFamily="2" charset="2"/>
                        <a:buNone/>
                        <a:tabLst/>
                      </a:pPr>
                      <a:r>
                        <a:rPr kumimoji="0" lang="sl-SI" sz="1200" b="0" i="0" u="none" strike="noStrike" cap="none" normalizeH="0" baseline="0" smtClean="0">
                          <a:ln>
                            <a:noFill/>
                          </a:ln>
                          <a:solidFill>
                            <a:schemeClr val="tx1"/>
                          </a:solidFill>
                          <a:effectLst/>
                          <a:latin typeface="Calibri" pitchFamily="34" charset="0"/>
                          <a:cs typeface="Arial" charset="0"/>
                        </a:rPr>
                        <a:t>177</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65000"/>
                        <a:buFont typeface="Wingdings" pitchFamily="2" charset="2"/>
                        <a:buNone/>
                        <a:tabLst/>
                      </a:pPr>
                      <a:r>
                        <a:rPr kumimoji="0" lang="sl-SI" sz="1200" b="0" i="0" u="none" strike="noStrike" cap="none" normalizeH="0" baseline="0" smtClean="0">
                          <a:ln>
                            <a:noFill/>
                          </a:ln>
                          <a:solidFill>
                            <a:schemeClr val="tx1"/>
                          </a:solidFill>
                          <a:effectLst/>
                          <a:latin typeface="Arial" charset="0"/>
                          <a:cs typeface="Arial" charset="0"/>
                        </a:rPr>
                        <a:t>193</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65000"/>
                        <a:buFont typeface="Wingdings" pitchFamily="2" charset="2"/>
                        <a:buNone/>
                        <a:tabLst/>
                      </a:pPr>
                      <a:r>
                        <a:rPr kumimoji="0" lang="sl-SI" sz="1200" b="1" i="0" u="none" strike="noStrike" cap="none" normalizeH="0" baseline="0" smtClean="0">
                          <a:ln>
                            <a:noFill/>
                          </a:ln>
                          <a:solidFill>
                            <a:schemeClr val="tx1"/>
                          </a:solidFill>
                          <a:effectLst/>
                          <a:latin typeface="Arial" charset="0"/>
                          <a:cs typeface="Arial" charset="0"/>
                        </a:rPr>
                        <a:t>523</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B2B2B2"/>
                    </a:solidFill>
                  </a:tcPr>
                </a:tc>
                <a:tc>
                  <a:txBody>
                    <a:bodyPr/>
                    <a:lstStyle/>
                    <a:p>
                      <a:pPr marL="0" marR="0" lvl="0" indent="0" algn="l" defTabSz="914400" rtl="0" eaLnBrk="0" fontAlgn="base" latinLnBrk="0" hangingPunct="0">
                        <a:lnSpc>
                          <a:spcPct val="100000"/>
                        </a:lnSpc>
                        <a:spcBef>
                          <a:spcPct val="20000"/>
                        </a:spcBef>
                        <a:spcAft>
                          <a:spcPct val="0"/>
                        </a:spcAft>
                        <a:buClr>
                          <a:schemeClr val="accent1"/>
                        </a:buClr>
                        <a:buSzPct val="65000"/>
                        <a:buFont typeface="Wingdings" pitchFamily="2" charset="2"/>
                        <a:buNone/>
                        <a:tabLst/>
                      </a:pPr>
                      <a:r>
                        <a:rPr kumimoji="0" lang="sl-SI" sz="1200" b="0" i="0" u="none" strike="noStrike" cap="none" normalizeH="0" baseline="0" smtClean="0">
                          <a:ln>
                            <a:noFill/>
                          </a:ln>
                          <a:solidFill>
                            <a:schemeClr val="tx1"/>
                          </a:solidFill>
                          <a:effectLst/>
                          <a:latin typeface="Calibri" pitchFamily="34" charset="0"/>
                          <a:cs typeface="Arial" charset="0"/>
                        </a:rPr>
                        <a:t>38 </a:t>
                      </a:r>
                      <a:r>
                        <a:rPr kumimoji="0" lang="sl-SI" sz="1200" b="0" i="0" u="none" strike="noStrike" cap="none" normalizeH="0" baseline="0" smtClean="0">
                          <a:ln>
                            <a:noFill/>
                          </a:ln>
                          <a:solidFill>
                            <a:srgbClr val="FF0000"/>
                          </a:solidFill>
                          <a:effectLst/>
                          <a:latin typeface="Calibri" pitchFamily="34" charset="0"/>
                          <a:cs typeface="Arial" charset="0"/>
                        </a:rPr>
                        <a:t>ponovno velik padec zaposlitve psih.</a:t>
                      </a:r>
                    </a:p>
                    <a:p>
                      <a:pPr marL="0" marR="0" lvl="0" indent="0" algn="l" defTabSz="914400" rtl="0" eaLnBrk="0" fontAlgn="base" latinLnBrk="0" hangingPunct="0">
                        <a:lnSpc>
                          <a:spcPct val="100000"/>
                        </a:lnSpc>
                        <a:spcBef>
                          <a:spcPct val="20000"/>
                        </a:spcBef>
                        <a:spcAft>
                          <a:spcPct val="0"/>
                        </a:spcAft>
                        <a:buClr>
                          <a:schemeClr val="accent1"/>
                        </a:buClr>
                        <a:buSzPct val="65000"/>
                        <a:buFont typeface="Wingdings" pitchFamily="2" charset="2"/>
                        <a:buNone/>
                        <a:tabLst/>
                      </a:pPr>
                      <a:r>
                        <a:rPr kumimoji="0" lang="sl-SI" sz="1200" b="0" i="0" u="none" strike="noStrike" cap="none" normalizeH="0" baseline="0" smtClean="0">
                          <a:ln>
                            <a:noFill/>
                          </a:ln>
                          <a:solidFill>
                            <a:schemeClr val="tx1"/>
                          </a:solidFill>
                          <a:effectLst/>
                          <a:latin typeface="Calibri" pitchFamily="34" charset="0"/>
                          <a:cs typeface="Arial" charset="0"/>
                        </a:rPr>
                        <a:t>(40 manj kot 1985)</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68300">
                <a:tc>
                  <a:txBody>
                    <a:bodyPr/>
                    <a:lstStyle/>
                    <a:p>
                      <a:pPr marL="0" marR="0" lvl="0" indent="0" algn="l" defTabSz="914400" rtl="0" eaLnBrk="0" fontAlgn="base" latinLnBrk="0" hangingPunct="0">
                        <a:lnSpc>
                          <a:spcPct val="100000"/>
                        </a:lnSpc>
                        <a:spcBef>
                          <a:spcPct val="20000"/>
                        </a:spcBef>
                        <a:spcAft>
                          <a:spcPct val="0"/>
                        </a:spcAft>
                        <a:buClr>
                          <a:schemeClr val="accent1"/>
                        </a:buClr>
                        <a:buSzPct val="65000"/>
                        <a:buFont typeface="Wingdings" pitchFamily="2" charset="2"/>
                        <a:buNone/>
                        <a:tabLst/>
                      </a:pPr>
                      <a:r>
                        <a:rPr kumimoji="0" lang="sl-SI" sz="1200" b="0" i="0" u="none" strike="noStrike" cap="none" normalizeH="0" baseline="0" smtClean="0">
                          <a:ln>
                            <a:noFill/>
                          </a:ln>
                          <a:solidFill>
                            <a:schemeClr val="tx1"/>
                          </a:solidFill>
                          <a:effectLst/>
                          <a:latin typeface="Calibri" pitchFamily="34" charset="0"/>
                          <a:cs typeface="Arial" charset="0"/>
                        </a:rPr>
                        <a:t>1994/95</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65000"/>
                        <a:buFont typeface="Wingdings" pitchFamily="2" charset="2"/>
                        <a:buNone/>
                        <a:tabLst/>
                      </a:pPr>
                      <a:r>
                        <a:rPr kumimoji="0" lang="sl-SI" sz="1200" b="0" i="0" u="none" strike="noStrike" cap="none" normalizeH="0" baseline="0" smtClean="0">
                          <a:ln>
                            <a:noFill/>
                          </a:ln>
                          <a:solidFill>
                            <a:schemeClr val="tx1"/>
                          </a:solidFill>
                          <a:effectLst/>
                          <a:latin typeface="Calibri" pitchFamily="34" charset="0"/>
                          <a:cs typeface="Arial" charset="0"/>
                        </a:rPr>
                        <a:t>389</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65000"/>
                        <a:buFont typeface="Wingdings" pitchFamily="2" charset="2"/>
                        <a:buNone/>
                        <a:tabLst/>
                      </a:pPr>
                      <a:r>
                        <a:rPr kumimoji="0" lang="sl-SI" sz="1200" b="1" i="0" u="none" strike="noStrike" cap="none" normalizeH="0" baseline="0" smtClean="0">
                          <a:ln>
                            <a:noFill/>
                          </a:ln>
                          <a:solidFill>
                            <a:schemeClr val="tx1"/>
                          </a:solidFill>
                          <a:effectLst/>
                          <a:latin typeface="Calibri" pitchFamily="34" charset="0"/>
                          <a:cs typeface="Arial" charset="0"/>
                        </a:rPr>
                        <a:t>160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65000"/>
                        <a:buFont typeface="Wingdings" pitchFamily="2" charset="2"/>
                        <a:buNone/>
                        <a:tabLst/>
                      </a:pPr>
                      <a:r>
                        <a:rPr kumimoji="0" lang="sl-SI" sz="1200" b="0" i="0" u="none" strike="noStrike" cap="none" normalizeH="0" baseline="0" smtClean="0">
                          <a:ln>
                            <a:noFill/>
                          </a:ln>
                          <a:solidFill>
                            <a:schemeClr val="tx1"/>
                          </a:solidFill>
                          <a:effectLst/>
                          <a:latin typeface="Calibri" pitchFamily="34" charset="0"/>
                          <a:cs typeface="Arial" charset="0"/>
                        </a:rPr>
                        <a:t>180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65000"/>
                        <a:buFont typeface="Wingdings" pitchFamily="2" charset="2"/>
                        <a:buNone/>
                        <a:tabLst/>
                      </a:pPr>
                      <a:r>
                        <a:rPr kumimoji="0" lang="sl-SI" sz="1200" b="0" i="0" u="none" strike="noStrike" cap="none" normalizeH="0" baseline="0" smtClean="0">
                          <a:ln>
                            <a:noFill/>
                          </a:ln>
                          <a:solidFill>
                            <a:schemeClr val="tx1"/>
                          </a:solidFill>
                          <a:effectLst/>
                          <a:latin typeface="Arial" charset="0"/>
                          <a:cs typeface="Arial" charset="0"/>
                        </a:rPr>
                        <a:t>191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65000"/>
                        <a:buFont typeface="Wingdings" pitchFamily="2" charset="2"/>
                        <a:buNone/>
                        <a:tabLst/>
                      </a:pPr>
                      <a:r>
                        <a:rPr kumimoji="0" lang="sl-SI" sz="1200" b="1" i="0" u="none" strike="noStrike" cap="none" normalizeH="0" baseline="0" smtClean="0">
                          <a:ln>
                            <a:noFill/>
                          </a:ln>
                          <a:solidFill>
                            <a:schemeClr val="tx1"/>
                          </a:solidFill>
                          <a:effectLst/>
                          <a:latin typeface="Arial" charset="0"/>
                          <a:cs typeface="Arial" charset="0"/>
                        </a:rPr>
                        <a:t>531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B2B2B2"/>
                    </a:solidFill>
                  </a:tcPr>
                </a:tc>
                <a:tc>
                  <a:txBody>
                    <a:bodyPr/>
                    <a:lstStyle/>
                    <a:p>
                      <a:pPr marL="0" marR="0" lvl="0" indent="0" algn="l" defTabSz="914400" rtl="0" eaLnBrk="0" fontAlgn="base" latinLnBrk="0" hangingPunct="0">
                        <a:lnSpc>
                          <a:spcPct val="100000"/>
                        </a:lnSpc>
                        <a:spcBef>
                          <a:spcPct val="20000"/>
                        </a:spcBef>
                        <a:spcAft>
                          <a:spcPct val="0"/>
                        </a:spcAft>
                        <a:buClr>
                          <a:schemeClr val="accent1"/>
                        </a:buClr>
                        <a:buSzPct val="65000"/>
                        <a:buFont typeface="Wingdings" pitchFamily="2" charset="2"/>
                        <a:buNone/>
                        <a:tabLst/>
                      </a:pPr>
                      <a:r>
                        <a:rPr kumimoji="0" lang="sl-SI" sz="1200" b="0" i="0" u="none" strike="noStrike" cap="none" normalizeH="0" baseline="0" smtClean="0">
                          <a:ln>
                            <a:noFill/>
                          </a:ln>
                          <a:solidFill>
                            <a:schemeClr val="tx1"/>
                          </a:solidFill>
                          <a:effectLst/>
                          <a:latin typeface="Calibri" pitchFamily="34" charset="0"/>
                          <a:cs typeface="Arial" charset="0"/>
                        </a:rPr>
                        <a:t>47</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68300">
                <a:tc>
                  <a:txBody>
                    <a:bodyPr/>
                    <a:lstStyle/>
                    <a:p>
                      <a:pPr marL="0" marR="0" lvl="0" indent="0" algn="l" defTabSz="914400" rtl="0" eaLnBrk="0" fontAlgn="base" latinLnBrk="0" hangingPunct="0">
                        <a:lnSpc>
                          <a:spcPct val="100000"/>
                        </a:lnSpc>
                        <a:spcBef>
                          <a:spcPct val="20000"/>
                        </a:spcBef>
                        <a:spcAft>
                          <a:spcPct val="0"/>
                        </a:spcAft>
                        <a:buClr>
                          <a:schemeClr val="accent1"/>
                        </a:buClr>
                        <a:buSzPct val="65000"/>
                        <a:buFont typeface="Wingdings" pitchFamily="2" charset="2"/>
                        <a:buNone/>
                        <a:tabLst/>
                      </a:pPr>
                      <a:r>
                        <a:rPr kumimoji="0" lang="sl-SI" sz="1200" b="0" i="0" u="none" strike="noStrike" cap="none" normalizeH="0" baseline="0" smtClean="0">
                          <a:ln>
                            <a:noFill/>
                          </a:ln>
                          <a:solidFill>
                            <a:schemeClr val="tx1"/>
                          </a:solidFill>
                          <a:effectLst/>
                          <a:latin typeface="Calibri" pitchFamily="34" charset="0"/>
                          <a:cs typeface="Arial" charset="0"/>
                        </a:rPr>
                        <a:t>1995/96</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65000"/>
                        <a:buFont typeface="Wingdings" pitchFamily="2" charset="2"/>
                        <a:buNone/>
                        <a:tabLst/>
                      </a:pPr>
                      <a:r>
                        <a:rPr kumimoji="0" lang="sl-SI" sz="1200" b="0" i="0" u="none" strike="noStrike" cap="none" normalizeH="0" baseline="0" smtClean="0">
                          <a:ln>
                            <a:noFill/>
                          </a:ln>
                          <a:solidFill>
                            <a:schemeClr val="tx1"/>
                          </a:solidFill>
                          <a:effectLst/>
                          <a:latin typeface="Calibri" pitchFamily="34" charset="0"/>
                          <a:cs typeface="Arial" charset="0"/>
                        </a:rPr>
                        <a:t>402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65000"/>
                        <a:buFont typeface="Wingdings" pitchFamily="2" charset="2"/>
                        <a:buNone/>
                        <a:tabLst/>
                      </a:pPr>
                      <a:r>
                        <a:rPr kumimoji="0" lang="sl-SI" sz="1200" b="1" i="0" u="none" strike="noStrike" cap="none" normalizeH="0" baseline="0" smtClean="0">
                          <a:ln>
                            <a:noFill/>
                          </a:ln>
                          <a:solidFill>
                            <a:schemeClr val="tx1"/>
                          </a:solidFill>
                          <a:effectLst/>
                          <a:latin typeface="Calibri" pitchFamily="34" charset="0"/>
                          <a:cs typeface="Arial" charset="0"/>
                        </a:rPr>
                        <a:t>165</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65000"/>
                        <a:buFont typeface="Wingdings" pitchFamily="2" charset="2"/>
                        <a:buNone/>
                        <a:tabLst/>
                      </a:pPr>
                      <a:r>
                        <a:rPr kumimoji="0" lang="sl-SI" sz="1200" b="0" i="0" u="none" strike="noStrike" cap="none" normalizeH="0" baseline="0" smtClean="0">
                          <a:ln>
                            <a:noFill/>
                          </a:ln>
                          <a:solidFill>
                            <a:schemeClr val="tx1"/>
                          </a:solidFill>
                          <a:effectLst/>
                          <a:latin typeface="Calibri" pitchFamily="34" charset="0"/>
                          <a:cs typeface="Arial" charset="0"/>
                        </a:rPr>
                        <a:t>177</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65000"/>
                        <a:buFont typeface="Wingdings" pitchFamily="2" charset="2"/>
                        <a:buNone/>
                        <a:tabLst/>
                      </a:pPr>
                      <a:r>
                        <a:rPr kumimoji="0" lang="sl-SI" sz="1200" b="0" i="0" u="none" strike="noStrike" cap="none" normalizeH="0" baseline="0" smtClean="0">
                          <a:ln>
                            <a:noFill/>
                          </a:ln>
                          <a:solidFill>
                            <a:schemeClr val="tx1"/>
                          </a:solidFill>
                          <a:effectLst/>
                          <a:latin typeface="Arial" charset="0"/>
                          <a:cs typeface="Arial" charset="0"/>
                        </a:rPr>
                        <a:t>181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65000"/>
                        <a:buFont typeface="Wingdings" pitchFamily="2" charset="2"/>
                        <a:buNone/>
                        <a:tabLst/>
                      </a:pPr>
                      <a:r>
                        <a:rPr kumimoji="0" lang="sl-SI" sz="1200" b="1" i="0" u="none" strike="noStrike" cap="none" normalizeH="0" baseline="0" smtClean="0">
                          <a:ln>
                            <a:noFill/>
                          </a:ln>
                          <a:solidFill>
                            <a:schemeClr val="tx1"/>
                          </a:solidFill>
                          <a:effectLst/>
                          <a:latin typeface="Arial" charset="0"/>
                          <a:cs typeface="Arial" charset="0"/>
                        </a:rPr>
                        <a:t>537</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B2B2B2"/>
                    </a:solidFill>
                  </a:tcPr>
                </a:tc>
                <a:tc>
                  <a:txBody>
                    <a:bodyPr/>
                    <a:lstStyle/>
                    <a:p>
                      <a:pPr marL="0" marR="0" lvl="0" indent="0" algn="l" defTabSz="914400" rtl="0" eaLnBrk="0" fontAlgn="base" latinLnBrk="0" hangingPunct="0">
                        <a:lnSpc>
                          <a:spcPct val="100000"/>
                        </a:lnSpc>
                        <a:spcBef>
                          <a:spcPct val="20000"/>
                        </a:spcBef>
                        <a:spcAft>
                          <a:spcPct val="0"/>
                        </a:spcAft>
                        <a:buClr>
                          <a:schemeClr val="accent1"/>
                        </a:buClr>
                        <a:buSzPct val="65000"/>
                        <a:buFont typeface="Wingdings" pitchFamily="2" charset="2"/>
                        <a:buNone/>
                        <a:tabLst/>
                      </a:pPr>
                      <a:r>
                        <a:rPr kumimoji="0" lang="sl-SI" sz="1200" b="0" i="0" u="none" strike="noStrike" cap="none" normalizeH="0" baseline="0" smtClean="0">
                          <a:ln>
                            <a:noFill/>
                          </a:ln>
                          <a:solidFill>
                            <a:schemeClr val="tx1"/>
                          </a:solidFill>
                          <a:effectLst/>
                          <a:latin typeface="Arial" charset="0"/>
                          <a:cs typeface="Arial" charset="0"/>
                        </a:rPr>
                        <a:t>56</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68300">
                <a:tc>
                  <a:txBody>
                    <a:bodyPr/>
                    <a:lstStyle/>
                    <a:p>
                      <a:pPr marL="0" marR="0" lvl="0" indent="0" algn="l" defTabSz="914400" rtl="0" eaLnBrk="0" fontAlgn="base" latinLnBrk="0" hangingPunct="0">
                        <a:lnSpc>
                          <a:spcPct val="100000"/>
                        </a:lnSpc>
                        <a:spcBef>
                          <a:spcPct val="20000"/>
                        </a:spcBef>
                        <a:spcAft>
                          <a:spcPct val="0"/>
                        </a:spcAft>
                        <a:buClr>
                          <a:schemeClr val="accent1"/>
                        </a:buClr>
                        <a:buSzPct val="65000"/>
                        <a:buFont typeface="Wingdings" pitchFamily="2" charset="2"/>
                        <a:buNone/>
                        <a:tabLst/>
                      </a:pPr>
                      <a:r>
                        <a:rPr kumimoji="0" lang="sl-SI" sz="1200" b="0" i="0" u="none" strike="noStrike" cap="none" normalizeH="0" baseline="0" smtClean="0">
                          <a:ln>
                            <a:noFill/>
                          </a:ln>
                          <a:solidFill>
                            <a:schemeClr val="tx1"/>
                          </a:solidFill>
                          <a:effectLst/>
                          <a:latin typeface="Calibri" pitchFamily="34" charset="0"/>
                          <a:cs typeface="Arial" charset="0"/>
                        </a:rPr>
                        <a:t>1997/98</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65000"/>
                        <a:buFont typeface="Wingdings" pitchFamily="2" charset="2"/>
                        <a:buNone/>
                        <a:tabLst/>
                      </a:pPr>
                      <a:r>
                        <a:rPr kumimoji="0" lang="sl-SI" sz="1200" b="0" i="0" u="none" strike="noStrike" cap="none" normalizeH="0" baseline="0" smtClean="0">
                          <a:ln>
                            <a:noFill/>
                          </a:ln>
                          <a:solidFill>
                            <a:schemeClr val="tx1"/>
                          </a:solidFill>
                          <a:effectLst/>
                          <a:latin typeface="Calibri" pitchFamily="34" charset="0"/>
                          <a:cs typeface="Arial" charset="0"/>
                        </a:rPr>
                        <a: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65000"/>
                        <a:buFont typeface="Wingdings" pitchFamily="2" charset="2"/>
                        <a:buNone/>
                        <a:tabLst/>
                      </a:pPr>
                      <a:r>
                        <a:rPr kumimoji="0" lang="sl-SI" sz="1200" b="1" i="0" u="none" strike="noStrike" cap="none" normalizeH="0" baseline="0" smtClean="0">
                          <a:ln>
                            <a:noFill/>
                          </a:ln>
                          <a:solidFill>
                            <a:schemeClr val="tx1"/>
                          </a:solidFill>
                          <a:effectLst/>
                          <a:latin typeface="Calibri" pitchFamily="34" charset="0"/>
                          <a:cs typeface="Arial" charset="0"/>
                        </a:rPr>
                        <a: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65000"/>
                        <a:buFont typeface="Wingdings" pitchFamily="2" charset="2"/>
                        <a:buNone/>
                        <a:tabLst/>
                      </a:pPr>
                      <a:r>
                        <a:rPr kumimoji="0" lang="sl-SI" sz="1200" b="0" i="0" u="none" strike="noStrike" cap="none" normalizeH="0" baseline="0" smtClean="0">
                          <a:ln>
                            <a:noFill/>
                          </a:ln>
                          <a:solidFill>
                            <a:schemeClr val="tx1"/>
                          </a:solidFill>
                          <a:effectLst/>
                          <a:latin typeface="Calibri" pitchFamily="34" charset="0"/>
                          <a:cs typeface="Arial" charset="0"/>
                        </a:rPr>
                        <a: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65000"/>
                        <a:buFont typeface="Wingdings" pitchFamily="2" charset="2"/>
                        <a:buNone/>
                        <a:tabLst/>
                      </a:pPr>
                      <a:r>
                        <a:rPr kumimoji="0" lang="sl-SI" sz="1200" b="0" i="0" u="none" strike="noStrike" cap="none" normalizeH="0" baseline="0" smtClean="0">
                          <a:ln>
                            <a:noFill/>
                          </a:ln>
                          <a:solidFill>
                            <a:schemeClr val="tx1"/>
                          </a:solidFill>
                          <a:effectLst/>
                          <a:latin typeface="Calibri" pitchFamily="34" charset="0"/>
                          <a:cs typeface="Arial" charset="0"/>
                        </a:rPr>
                        <a: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65000"/>
                        <a:buFont typeface="Wingdings" pitchFamily="2" charset="2"/>
                        <a:buNone/>
                        <a:tabLst/>
                      </a:pPr>
                      <a:r>
                        <a:rPr kumimoji="0" lang="sl-SI" sz="1200" b="1" i="0" u="none" strike="noStrike" cap="none" normalizeH="0" baseline="0" smtClean="0">
                          <a:ln>
                            <a:noFill/>
                          </a:ln>
                          <a:solidFill>
                            <a:schemeClr val="tx1"/>
                          </a:solidFill>
                          <a:effectLst/>
                          <a:latin typeface="Calibri" pitchFamily="34" charset="0"/>
                          <a:cs typeface="Arial" charset="0"/>
                        </a:rPr>
                        <a:t>577</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B2B2B2"/>
                    </a:solidFill>
                  </a:tcPr>
                </a:tc>
                <a:tc>
                  <a:txBody>
                    <a:bodyPr/>
                    <a:lstStyle/>
                    <a:p>
                      <a:pPr marL="0" marR="0" lvl="0" indent="0" algn="l" defTabSz="914400" rtl="0" eaLnBrk="0" fontAlgn="base" latinLnBrk="0" hangingPunct="0">
                        <a:lnSpc>
                          <a:spcPct val="100000"/>
                        </a:lnSpc>
                        <a:spcBef>
                          <a:spcPct val="20000"/>
                        </a:spcBef>
                        <a:spcAft>
                          <a:spcPct val="0"/>
                        </a:spcAft>
                        <a:buClr>
                          <a:schemeClr val="accent1"/>
                        </a:buClr>
                        <a:buSzPct val="65000"/>
                        <a:buFont typeface="Wingdings" pitchFamily="2" charset="2"/>
                        <a:buNone/>
                        <a:tabLst/>
                      </a:pPr>
                      <a:r>
                        <a:rPr kumimoji="0" lang="sl-SI" sz="1200" b="0" i="0" u="none" strike="noStrike" cap="none" normalizeH="0" baseline="0" smtClean="0">
                          <a:ln>
                            <a:noFill/>
                          </a:ln>
                          <a:solidFill>
                            <a:schemeClr val="tx1"/>
                          </a:solidFill>
                          <a:effectLst/>
                          <a:latin typeface="Arial" charset="0"/>
                          <a:cs typeface="Arial" charset="0"/>
                        </a:rPr>
                        <a:t>47</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68300">
                <a:tc>
                  <a:txBody>
                    <a:bodyPr/>
                    <a:lstStyle/>
                    <a:p>
                      <a:pPr marL="0" marR="0" lvl="0" indent="0" algn="l" defTabSz="914400" rtl="0" eaLnBrk="0" fontAlgn="base" latinLnBrk="0" hangingPunct="0">
                        <a:lnSpc>
                          <a:spcPct val="100000"/>
                        </a:lnSpc>
                        <a:spcBef>
                          <a:spcPct val="20000"/>
                        </a:spcBef>
                        <a:spcAft>
                          <a:spcPct val="0"/>
                        </a:spcAft>
                        <a:buClr>
                          <a:schemeClr val="accent1"/>
                        </a:buClr>
                        <a:buSzPct val="65000"/>
                        <a:buFont typeface="Wingdings" pitchFamily="2" charset="2"/>
                        <a:buNone/>
                        <a:tabLst/>
                      </a:pPr>
                      <a:r>
                        <a:rPr kumimoji="0" lang="sl-SI" sz="1200" b="0" i="0" u="none" strike="noStrike" cap="none" normalizeH="0" baseline="0" smtClean="0">
                          <a:ln>
                            <a:noFill/>
                          </a:ln>
                          <a:solidFill>
                            <a:schemeClr val="tx1"/>
                          </a:solidFill>
                          <a:effectLst/>
                          <a:latin typeface="Calibri" pitchFamily="34" charset="0"/>
                          <a:cs typeface="Arial" charset="0"/>
                        </a:rPr>
                        <a:t>2007</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65000"/>
                        <a:buFont typeface="Wingdings" pitchFamily="2" charset="2"/>
                        <a:buNone/>
                        <a:tabLst/>
                      </a:pPr>
                      <a:endParaRPr kumimoji="0" lang="sl-SI" sz="1200" b="0" i="0" u="none" strike="noStrike" cap="none" normalizeH="0" baseline="0" smtClean="0">
                        <a:ln>
                          <a:noFill/>
                        </a:ln>
                        <a:solidFill>
                          <a:schemeClr val="tx1"/>
                        </a:solidFill>
                        <a:effectLst/>
                        <a:latin typeface="Calibri" pitchFamily="34" charset="0"/>
                        <a:cs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65000"/>
                        <a:buFont typeface="Wingdings" pitchFamily="2" charset="2"/>
                        <a:buNone/>
                        <a:tabLst/>
                      </a:pPr>
                      <a:r>
                        <a:rPr kumimoji="0" lang="sl-SI" sz="1200" b="1" i="0" u="none" strike="noStrike" cap="none" normalizeH="0" baseline="0" smtClean="0">
                          <a:ln>
                            <a:noFill/>
                          </a:ln>
                          <a:solidFill>
                            <a:schemeClr val="tx1"/>
                          </a:solidFill>
                          <a:effectLst/>
                          <a:latin typeface="Calibri" pitchFamily="34" charset="0"/>
                          <a:cs typeface="Arial" charset="0"/>
                        </a:rPr>
                        <a:t>97</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65000"/>
                        <a:buFont typeface="Wingdings" pitchFamily="2" charset="2"/>
                        <a:buNone/>
                        <a:tabLst/>
                      </a:pPr>
                      <a:r>
                        <a:rPr kumimoji="0" lang="sl-SI" sz="1200" b="0" i="0" u="none" strike="noStrike" cap="none" normalizeH="0" baseline="0" smtClean="0">
                          <a:ln>
                            <a:noFill/>
                          </a:ln>
                          <a:solidFill>
                            <a:schemeClr val="tx1"/>
                          </a:solidFill>
                          <a:effectLst/>
                          <a:latin typeface="Calibri" pitchFamily="34" charset="0"/>
                          <a:cs typeface="Arial" charset="0"/>
                        </a:rPr>
                        <a:t>126</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accent1"/>
                        </a:buClr>
                        <a:buSzPct val="65000"/>
                        <a:buFont typeface="Wingdings" pitchFamily="2" charset="2"/>
                        <a:buNone/>
                        <a:tabLst/>
                      </a:pPr>
                      <a:r>
                        <a:rPr kumimoji="0" lang="sl-SI" sz="1200" b="0" i="0" u="none" strike="noStrike" cap="none" normalizeH="0" baseline="0" smtClean="0">
                          <a:ln>
                            <a:noFill/>
                          </a:ln>
                          <a:solidFill>
                            <a:schemeClr val="tx1"/>
                          </a:solidFill>
                          <a:effectLst/>
                          <a:latin typeface="Calibri" pitchFamily="34" charset="0"/>
                          <a:cs typeface="Arial" charset="0"/>
                        </a:rPr>
                        <a:t>71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accent1"/>
                        </a:buClr>
                        <a:buSzPct val="65000"/>
                        <a:buFont typeface="Wingdings" pitchFamily="2" charset="2"/>
                        <a:buNone/>
                        <a:tabLst/>
                      </a:pPr>
                      <a:r>
                        <a:rPr kumimoji="0" lang="sl-SI" sz="1200" b="1" i="0" u="none" strike="noStrike" cap="none" normalizeH="0" baseline="0" smtClean="0">
                          <a:ln>
                            <a:noFill/>
                          </a:ln>
                          <a:solidFill>
                            <a:schemeClr val="tx1"/>
                          </a:solidFill>
                          <a:effectLst/>
                          <a:latin typeface="Calibri" pitchFamily="34" charset="0"/>
                          <a:cs typeface="Arial" charset="0"/>
                        </a:rPr>
                        <a:t>243 +  49*</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B2B2B2"/>
                    </a:solidFill>
                  </a:tcPr>
                </a:tc>
                <a:tc>
                  <a:txBody>
                    <a:bodyPr/>
                    <a:lstStyle/>
                    <a:p>
                      <a:pPr marL="0" marR="0" lvl="0" indent="0" algn="l" defTabSz="914400" rtl="0" eaLnBrk="0" fontAlgn="base" latinLnBrk="0" hangingPunct="0">
                        <a:lnSpc>
                          <a:spcPct val="100000"/>
                        </a:lnSpc>
                        <a:spcBef>
                          <a:spcPct val="20000"/>
                        </a:spcBef>
                        <a:spcAft>
                          <a:spcPct val="0"/>
                        </a:spcAft>
                        <a:buClr>
                          <a:schemeClr val="accent1"/>
                        </a:buClr>
                        <a:buSzPct val="65000"/>
                        <a:buFont typeface="Wingdings" pitchFamily="2" charset="2"/>
                        <a:buNone/>
                        <a:tabLst/>
                      </a:pPr>
                      <a:r>
                        <a:rPr kumimoji="0" lang="sl-SI" sz="1200" b="0" i="0" u="none" strike="noStrike" cap="none" normalizeH="0" baseline="0" dirty="0" smtClean="0">
                          <a:ln>
                            <a:noFill/>
                          </a:ln>
                          <a:solidFill>
                            <a:schemeClr val="tx1"/>
                          </a:solidFill>
                          <a:effectLst/>
                          <a:latin typeface="Calibri" pitchFamily="34" charset="0"/>
                          <a:cs typeface="Arial" charset="0"/>
                        </a:rPr>
                        <a:t>*+20 specialnih  ped. + 29 socialnih ped</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2"/>
          <p:cNvSpPr>
            <a:spLocks noGrp="1" noChangeArrowheads="1"/>
          </p:cNvSpPr>
          <p:nvPr>
            <p:ph type="title"/>
          </p:nvPr>
        </p:nvSpPr>
        <p:spPr>
          <a:xfrm>
            <a:off x="468313" y="260350"/>
            <a:ext cx="8229600" cy="576263"/>
          </a:xfrm>
        </p:spPr>
        <p:txBody>
          <a:bodyPr/>
          <a:lstStyle/>
          <a:p>
            <a:r>
              <a:rPr lang="sl-SI" sz="1800" b="1" smtClean="0">
                <a:latin typeface="Calibri" pitchFamily="34" charset="0"/>
              </a:rPr>
              <a:t>Nekatere spremembe v VIZ, ki so vplivale na delo psihologa v OŠ  od 1988 – 2016...</a:t>
            </a:r>
          </a:p>
        </p:txBody>
      </p:sp>
      <p:sp>
        <p:nvSpPr>
          <p:cNvPr id="18434" name="Rectangle 3"/>
          <p:cNvSpPr>
            <a:spLocks noGrp="1" noChangeArrowheads="1"/>
          </p:cNvSpPr>
          <p:nvPr>
            <p:ph type="body" idx="1"/>
          </p:nvPr>
        </p:nvSpPr>
        <p:spPr>
          <a:xfrm>
            <a:off x="457200" y="836613"/>
            <a:ext cx="8291513" cy="5616575"/>
          </a:xfrm>
        </p:spPr>
        <p:txBody>
          <a:bodyPr/>
          <a:lstStyle/>
          <a:p>
            <a:pPr>
              <a:buFontTx/>
              <a:buNone/>
            </a:pPr>
            <a:r>
              <a:rPr lang="sl-SI" sz="1400" smtClean="0">
                <a:latin typeface="Calibri" pitchFamily="34" charset="0"/>
              </a:rPr>
              <a:t>*? ukinjeno generacijsko preverjanje šolske zrelosti s POŠ-em, nov izraz pripravljenost na šolo,</a:t>
            </a:r>
          </a:p>
          <a:p>
            <a:pPr>
              <a:buFontTx/>
              <a:buNone/>
            </a:pPr>
            <a:r>
              <a:rPr lang="sl-SI" sz="1400" smtClean="0">
                <a:latin typeface="Calibri" pitchFamily="34" charset="0"/>
              </a:rPr>
              <a:t>* 1990: Zakon o varovanju osebnih podatkov,</a:t>
            </a:r>
          </a:p>
          <a:p>
            <a:pPr>
              <a:buFontTx/>
              <a:buNone/>
            </a:pPr>
            <a:r>
              <a:rPr lang="sl-SI" sz="1400" smtClean="0">
                <a:latin typeface="Calibri" pitchFamily="34" charset="0"/>
              </a:rPr>
              <a:t>* 1994/95: začetek delovanja Študijskih skupin,</a:t>
            </a:r>
          </a:p>
          <a:p>
            <a:pPr>
              <a:buFontTx/>
              <a:buNone/>
            </a:pPr>
            <a:r>
              <a:rPr lang="sl-SI" sz="1400" smtClean="0">
                <a:latin typeface="Calibri" pitchFamily="34" charset="0"/>
              </a:rPr>
              <a:t>* 1996: Kurikularna prenova OŠ, vključno s prenovo ŠSS in vizije njenega razvoja v bodoče,</a:t>
            </a:r>
          </a:p>
          <a:p>
            <a:pPr>
              <a:buFontTx/>
              <a:buNone/>
            </a:pPr>
            <a:r>
              <a:rPr lang="sl-SI" sz="1400" smtClean="0">
                <a:latin typeface="Calibri" pitchFamily="34" charset="0"/>
              </a:rPr>
              <a:t>* 1996: Ustanovljeno  Društvo šolskih svetovalnih delavcev Slovenije –DŠSDS,</a:t>
            </a:r>
          </a:p>
          <a:p>
            <a:pPr>
              <a:buFontTx/>
              <a:buNone/>
            </a:pPr>
            <a:r>
              <a:rPr lang="sl-SI" sz="1400" smtClean="0">
                <a:latin typeface="Calibri" pitchFamily="34" charset="0"/>
              </a:rPr>
              <a:t>* 1998: Etični kodeks,</a:t>
            </a:r>
          </a:p>
          <a:p>
            <a:pPr>
              <a:buFontTx/>
              <a:buNone/>
            </a:pPr>
            <a:r>
              <a:rPr lang="sl-SI" sz="1400" smtClean="0">
                <a:latin typeface="Calibri" pitchFamily="34" charset="0"/>
              </a:rPr>
              <a:t>* </a:t>
            </a:r>
            <a:r>
              <a:rPr lang="sl-SI" sz="1400" b="1" smtClean="0">
                <a:latin typeface="Calibri" pitchFamily="34" charset="0"/>
              </a:rPr>
              <a:t>1999: Programske smernice za delo ŠSS (OŠ),</a:t>
            </a:r>
          </a:p>
          <a:p>
            <a:pPr>
              <a:buFontTx/>
              <a:buNone/>
            </a:pPr>
            <a:r>
              <a:rPr lang="sl-SI" sz="1400" smtClean="0">
                <a:latin typeface="Calibri" pitchFamily="34" charset="0"/>
              </a:rPr>
              <a:t>*1999/2000: uvajanje DEVETLETKE, obsežna reforma šolstva </a:t>
            </a:r>
            <a:r>
              <a:rPr lang="sl-SI" sz="1000" smtClean="0">
                <a:latin typeface="Calibri" pitchFamily="34" charset="0"/>
              </a:rPr>
              <a:t>(diferenciacija, izbirni predmeti uvajanje drugega tujega jezika na RS...),</a:t>
            </a:r>
          </a:p>
          <a:p>
            <a:pPr>
              <a:buFontTx/>
              <a:buNone/>
            </a:pPr>
            <a:r>
              <a:rPr lang="sl-SI" sz="1400" smtClean="0">
                <a:latin typeface="Calibri" pitchFamily="34" charset="0"/>
              </a:rPr>
              <a:t>* 1999: Koncept odkrivanje in delo z NAD, velika obremenitev a strokovna naloga za psihologe,</a:t>
            </a:r>
          </a:p>
          <a:p>
            <a:pPr>
              <a:buFontTx/>
              <a:buNone/>
            </a:pPr>
            <a:r>
              <a:rPr lang="sl-SI" sz="1400" smtClean="0">
                <a:latin typeface="Calibri" pitchFamily="34" charset="0"/>
              </a:rPr>
              <a:t>* 2000:  Zakon o usmerjanju otrok s posebnimi potrebami – OTPP (odločbe, IP za učence, evalvacije...),</a:t>
            </a:r>
          </a:p>
          <a:p>
            <a:pPr>
              <a:buFontTx/>
              <a:buNone/>
            </a:pPr>
            <a:r>
              <a:rPr lang="sl-SI" sz="1400" smtClean="0">
                <a:latin typeface="Calibri" pitchFamily="34" charset="0"/>
              </a:rPr>
              <a:t>* 2003: sprememba standardov in normativov za ŠSS (1 ŠSD na 20 oddelkov; Smenice predvidevajo 16!!!), </a:t>
            </a:r>
          </a:p>
          <a:p>
            <a:pPr>
              <a:buFontTx/>
              <a:buNone/>
            </a:pPr>
            <a:r>
              <a:rPr lang="sl-SI" sz="1400" smtClean="0">
                <a:latin typeface="Calibri" pitchFamily="34" charset="0"/>
              </a:rPr>
              <a:t>* 2007: Nacionalni koncept dela z učenci z -UUT (5-stopenjski model pomoči UUT), </a:t>
            </a:r>
          </a:p>
          <a:p>
            <a:pPr>
              <a:buFontTx/>
              <a:buNone/>
            </a:pPr>
            <a:r>
              <a:rPr lang="sl-SI" sz="1400" smtClean="0">
                <a:latin typeface="Calibri" pitchFamily="34" charset="0"/>
              </a:rPr>
              <a:t>*2009: Vzgojni načrt šole – avtonomija šol (hkrati pa izrazito povečevanje razlik med šolami),</a:t>
            </a:r>
          </a:p>
          <a:p>
            <a:pPr>
              <a:buFontTx/>
              <a:buNone/>
            </a:pPr>
            <a:r>
              <a:rPr lang="sl-SI" sz="1400" smtClean="0">
                <a:latin typeface="Calibri" pitchFamily="34" charset="0"/>
              </a:rPr>
              <a:t>*2010: IP za učence, priseljence iz drugih držav,</a:t>
            </a:r>
          </a:p>
          <a:p>
            <a:pPr>
              <a:buFontTx/>
              <a:buNone/>
            </a:pPr>
            <a:r>
              <a:rPr lang="sl-SI" sz="1400" smtClean="0">
                <a:latin typeface="Calibri" pitchFamily="34" charset="0"/>
              </a:rPr>
              <a:t>*2012: ukinjeno generacijsko testiranje MFBT, manj podpore Zavoda za zaposlovanje pri PO,</a:t>
            </a:r>
          </a:p>
          <a:p>
            <a:pPr>
              <a:buFontTx/>
              <a:buNone/>
            </a:pPr>
            <a:r>
              <a:rPr lang="sl-SI" sz="1400" smtClean="0">
                <a:latin typeface="Calibri" pitchFamily="34" charset="0"/>
              </a:rPr>
              <a:t>Stroka:</a:t>
            </a:r>
          </a:p>
          <a:p>
            <a:pPr>
              <a:buFontTx/>
              <a:buNone/>
            </a:pPr>
            <a:r>
              <a:rPr lang="sl-SI" sz="1400" smtClean="0">
                <a:latin typeface="Calibri" pitchFamily="34" charset="0"/>
              </a:rPr>
              <a:t>*2015: Predlog posodobitve Programskih smernic za delo ŠSS,</a:t>
            </a:r>
          </a:p>
          <a:p>
            <a:pPr>
              <a:buFontTx/>
              <a:buNone/>
            </a:pPr>
            <a:r>
              <a:rPr lang="sl-SI" sz="1400" smtClean="0">
                <a:latin typeface="Calibri" pitchFamily="34" charset="0"/>
              </a:rPr>
              <a:t>*2016: Osnutek predloga Zakona o psihološki dejavnosti,</a:t>
            </a:r>
          </a:p>
          <a:p>
            <a:pPr>
              <a:buFontTx/>
              <a:buNone/>
            </a:pPr>
            <a:r>
              <a:rPr lang="sl-SI" sz="1400" smtClean="0">
                <a:latin typeface="Calibri" pitchFamily="34" charset="0"/>
              </a:rPr>
              <a:t>*2012: Europsy certifikat,</a:t>
            </a:r>
          </a:p>
          <a:p>
            <a:pPr>
              <a:buFontTx/>
              <a:buNone/>
            </a:pPr>
            <a:r>
              <a:rPr lang="sl-SI" sz="1400" smtClean="0">
                <a:latin typeface="Calibri" pitchFamily="34" charset="0"/>
              </a:rPr>
              <a:t>* 2014: Projekt Superpsiholog</a:t>
            </a:r>
          </a:p>
          <a:p>
            <a:pPr>
              <a:buFontTx/>
              <a:buChar char="•"/>
            </a:pPr>
            <a:endParaRPr lang="sl-SI" sz="1400" smtClean="0">
              <a:latin typeface="Calibri" pitchFamily="34" charset="0"/>
            </a:endParaRPr>
          </a:p>
          <a:p>
            <a:pPr>
              <a:buFontTx/>
              <a:buChar char="•"/>
            </a:pPr>
            <a:endParaRPr lang="sl-SI" sz="1400" smtClean="0">
              <a:latin typeface="Calibri" pitchFamily="34"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Naslov 1"/>
          <p:cNvSpPr>
            <a:spLocks noGrp="1"/>
          </p:cNvSpPr>
          <p:nvPr>
            <p:ph type="ctrTitle" idx="4294967295"/>
          </p:nvPr>
        </p:nvSpPr>
        <p:spPr>
          <a:xfrm>
            <a:off x="682625" y="260350"/>
            <a:ext cx="7778750" cy="360363"/>
          </a:xfrm>
        </p:spPr>
        <p:txBody>
          <a:bodyPr anchor="ctr"/>
          <a:lstStyle/>
          <a:p>
            <a:pPr eaLnBrk="1" hangingPunct="1"/>
            <a:r>
              <a:rPr lang="sl-SI" sz="2800" b="1" smtClean="0">
                <a:latin typeface="Calibri" pitchFamily="34" charset="0"/>
              </a:rPr>
              <a:t>Zakonodaja, ki ureja delo PSIHOLOGA V OŠ</a:t>
            </a:r>
          </a:p>
        </p:txBody>
      </p:sp>
      <p:sp>
        <p:nvSpPr>
          <p:cNvPr id="19458" name="Podnaslov 2"/>
          <p:cNvSpPr>
            <a:spLocks noGrp="1"/>
          </p:cNvSpPr>
          <p:nvPr>
            <p:ph type="subTitle" idx="4294967295"/>
          </p:nvPr>
        </p:nvSpPr>
        <p:spPr>
          <a:xfrm>
            <a:off x="468313" y="765175"/>
            <a:ext cx="8207375" cy="5400675"/>
          </a:xfrm>
        </p:spPr>
        <p:txBody>
          <a:bodyPr/>
          <a:lstStyle/>
          <a:p>
            <a:pPr marL="571500" indent="-571500" eaLnBrk="1" hangingPunct="1">
              <a:lnSpc>
                <a:spcPct val="90000"/>
              </a:lnSpc>
              <a:buFontTx/>
              <a:buNone/>
            </a:pPr>
            <a:r>
              <a:rPr lang="sl-SI" sz="1600" b="1" dirty="0" smtClean="0">
                <a:latin typeface="Calibri" pitchFamily="34" charset="0"/>
              </a:rPr>
              <a:t>Zakon o financiranju VIZ –ZOFI (1996):</a:t>
            </a:r>
          </a:p>
          <a:p>
            <a:pPr marL="571500" indent="-571500" eaLnBrk="1" hangingPunct="1">
              <a:lnSpc>
                <a:spcPct val="90000"/>
              </a:lnSpc>
              <a:buFontTx/>
              <a:buNone/>
            </a:pPr>
            <a:r>
              <a:rPr lang="sl-SI" sz="1400" dirty="0" smtClean="0">
                <a:latin typeface="Calibri" pitchFamily="34" charset="0"/>
              </a:rPr>
              <a:t>*ŠSD je </a:t>
            </a:r>
            <a:r>
              <a:rPr lang="sl-SI" sz="1400" b="1" dirty="0" smtClean="0">
                <a:latin typeface="Calibri" pitchFamily="34" charset="0"/>
              </a:rPr>
              <a:t>strokovni delavec šole</a:t>
            </a:r>
            <a:r>
              <a:rPr lang="sl-SI" sz="1400" dirty="0" smtClean="0">
                <a:latin typeface="Calibri" pitchFamily="34" charset="0"/>
              </a:rPr>
              <a:t> (člen 94.)</a:t>
            </a:r>
          </a:p>
          <a:p>
            <a:pPr marL="571500" indent="-571500" eaLnBrk="1" hangingPunct="1">
              <a:lnSpc>
                <a:spcPct val="90000"/>
              </a:lnSpc>
              <a:buFontTx/>
              <a:buNone/>
            </a:pPr>
            <a:r>
              <a:rPr lang="sl-SI" sz="1400" dirty="0" smtClean="0">
                <a:latin typeface="Calibri" pitchFamily="34" charset="0"/>
              </a:rPr>
              <a:t>*ŠSD je </a:t>
            </a:r>
            <a:r>
              <a:rPr lang="sl-SI" sz="1400" b="1" dirty="0" smtClean="0">
                <a:latin typeface="Calibri" pitchFamily="34" charset="0"/>
              </a:rPr>
              <a:t>član UZ šole</a:t>
            </a:r>
            <a:r>
              <a:rPr lang="sl-SI" sz="1400" dirty="0" smtClean="0">
                <a:latin typeface="Calibri" pitchFamily="34" charset="0"/>
              </a:rPr>
              <a:t> (člen 61.)</a:t>
            </a:r>
          </a:p>
          <a:p>
            <a:pPr marL="571500" indent="-571500" eaLnBrk="1" hangingPunct="1">
              <a:lnSpc>
                <a:spcPct val="90000"/>
              </a:lnSpc>
              <a:buFontTx/>
              <a:buNone/>
            </a:pPr>
            <a:r>
              <a:rPr lang="sl-SI" sz="1400" b="1" dirty="0" smtClean="0">
                <a:latin typeface="Calibri" pitchFamily="34" charset="0"/>
              </a:rPr>
              <a:t>*Glavne naloge ŠSS</a:t>
            </a:r>
            <a:r>
              <a:rPr lang="sl-SI" sz="1400" dirty="0" smtClean="0">
                <a:latin typeface="Calibri" pitchFamily="34" charset="0"/>
              </a:rPr>
              <a:t> (člen 67.): </a:t>
            </a:r>
          </a:p>
          <a:p>
            <a:pPr marL="571500" indent="-571500" eaLnBrk="1" hangingPunct="1">
              <a:lnSpc>
                <a:spcPct val="90000"/>
              </a:lnSpc>
              <a:buFontTx/>
              <a:buChar char="-"/>
            </a:pPr>
            <a:r>
              <a:rPr lang="sl-SI" sz="1400" i="1" dirty="0" smtClean="0">
                <a:latin typeface="Calibri" pitchFamily="34" charset="0"/>
              </a:rPr>
              <a:t>svetovanje</a:t>
            </a:r>
            <a:r>
              <a:rPr lang="sl-SI" sz="1400" dirty="0" smtClean="0">
                <a:latin typeface="Calibri" pitchFamily="34" charset="0"/>
              </a:rPr>
              <a:t> učenci, učitelji in starši,</a:t>
            </a:r>
          </a:p>
          <a:p>
            <a:pPr marL="571500" indent="-571500" eaLnBrk="1" hangingPunct="1">
              <a:lnSpc>
                <a:spcPct val="90000"/>
              </a:lnSpc>
              <a:buFontTx/>
              <a:buChar char="-"/>
            </a:pPr>
            <a:r>
              <a:rPr lang="sl-SI" sz="1400" i="1" dirty="0" smtClean="0">
                <a:latin typeface="Calibri" pitchFamily="34" charset="0"/>
              </a:rPr>
              <a:t>sodelovanje </a:t>
            </a:r>
            <a:r>
              <a:rPr lang="sl-SI" sz="1400" dirty="0" smtClean="0">
                <a:latin typeface="Calibri" pitchFamily="34" charset="0"/>
              </a:rPr>
              <a:t>z učitelji in vodstvom šole pri načrtovanju, </a:t>
            </a:r>
            <a:r>
              <a:rPr lang="sl-SI" sz="1400" dirty="0" err="1" smtClean="0">
                <a:latin typeface="Calibri" pitchFamily="34" charset="0"/>
              </a:rPr>
              <a:t>spremljenju</a:t>
            </a:r>
            <a:r>
              <a:rPr lang="sl-SI" sz="1400" dirty="0" smtClean="0">
                <a:latin typeface="Calibri" pitchFamily="34" charset="0"/>
              </a:rPr>
              <a:t> in evalvaciji razvoja šole in opravljanju VIZ dela,</a:t>
            </a:r>
          </a:p>
          <a:p>
            <a:pPr marL="571500" indent="-571500" eaLnBrk="1" hangingPunct="1">
              <a:lnSpc>
                <a:spcPct val="90000"/>
              </a:lnSpc>
              <a:buFontTx/>
              <a:buChar char="-"/>
            </a:pPr>
            <a:r>
              <a:rPr lang="sl-SI" sz="1400" i="1" dirty="0" smtClean="0">
                <a:latin typeface="Calibri" pitchFamily="34" charset="0"/>
              </a:rPr>
              <a:t>opravljanje VIZ del </a:t>
            </a:r>
            <a:r>
              <a:rPr lang="sl-SI" sz="1400" i="1" dirty="0">
                <a:latin typeface="Calibri" pitchFamily="34" charset="0"/>
              </a:rPr>
              <a:t> </a:t>
            </a:r>
            <a:r>
              <a:rPr lang="sl-SI" sz="1400" i="1" dirty="0" smtClean="0">
                <a:latin typeface="Calibri" pitchFamily="34" charset="0"/>
              </a:rPr>
              <a:t>poklicne orientacije ter poklicno svetovanje</a:t>
            </a:r>
            <a:r>
              <a:rPr lang="sl-SI" sz="1400" dirty="0" smtClean="0">
                <a:latin typeface="Calibri" pitchFamily="34" charset="0"/>
              </a:rPr>
              <a:t>,</a:t>
            </a:r>
          </a:p>
          <a:p>
            <a:pPr marL="571500" indent="-571500" eaLnBrk="1" hangingPunct="1">
              <a:lnSpc>
                <a:spcPct val="90000"/>
              </a:lnSpc>
              <a:buFontTx/>
              <a:buChar char="-"/>
            </a:pPr>
            <a:r>
              <a:rPr lang="sl-SI" sz="1400" i="1" dirty="0" smtClean="0">
                <a:latin typeface="Calibri" pitchFamily="34" charset="0"/>
              </a:rPr>
              <a:t>sodelovanje pri pripravi in izvedbi individualiziranih programov IP za otroke s posebnimi potrebami-</a:t>
            </a:r>
            <a:r>
              <a:rPr lang="sl-SI" sz="1400" dirty="0" smtClean="0">
                <a:latin typeface="Calibri" pitchFamily="34" charset="0"/>
              </a:rPr>
              <a:t> OPP</a:t>
            </a:r>
          </a:p>
          <a:p>
            <a:pPr marL="571500" indent="-571500" eaLnBrk="1" hangingPunct="1">
              <a:lnSpc>
                <a:spcPct val="90000"/>
              </a:lnSpc>
              <a:buFontTx/>
              <a:buChar char="-"/>
            </a:pPr>
            <a:endParaRPr lang="sl-SI" sz="1400" dirty="0" smtClean="0">
              <a:latin typeface="Calibri" pitchFamily="34" charset="0"/>
            </a:endParaRPr>
          </a:p>
          <a:p>
            <a:pPr marL="571500" indent="-571500" eaLnBrk="1" hangingPunct="1">
              <a:lnSpc>
                <a:spcPct val="90000"/>
              </a:lnSpc>
              <a:buFontTx/>
              <a:buNone/>
            </a:pPr>
            <a:r>
              <a:rPr lang="sl-SI" sz="1200" dirty="0" smtClean="0">
                <a:latin typeface="Calibri" pitchFamily="34" charset="0"/>
              </a:rPr>
              <a:t> </a:t>
            </a:r>
            <a:r>
              <a:rPr lang="sl-SI" sz="1200" u="sng" dirty="0" err="1" smtClean="0">
                <a:latin typeface="Calibri" pitchFamily="34" charset="0"/>
              </a:rPr>
              <a:t>Pomanjkljicost</a:t>
            </a:r>
            <a:r>
              <a:rPr lang="sl-SI" sz="1200" u="sng" dirty="0" smtClean="0">
                <a:latin typeface="Calibri" pitchFamily="34" charset="0"/>
              </a:rPr>
              <a:t>:</a:t>
            </a:r>
            <a:r>
              <a:rPr lang="sl-SI" sz="1200" dirty="0" smtClean="0">
                <a:latin typeface="Calibri" pitchFamily="34" charset="0"/>
              </a:rPr>
              <a:t> delo ŠSS je opredeljeno na splošno, </a:t>
            </a:r>
            <a:r>
              <a:rPr lang="sl-SI" sz="1200" u="sng" dirty="0" smtClean="0">
                <a:latin typeface="Calibri" pitchFamily="34" charset="0"/>
              </a:rPr>
              <a:t>delovna obveznost ŠSD ni opisana</a:t>
            </a:r>
            <a:r>
              <a:rPr lang="sl-SI" sz="1200" dirty="0" smtClean="0">
                <a:latin typeface="Calibri" pitchFamily="34" charset="0"/>
              </a:rPr>
              <a:t>, oz. definirana, kot je za učitelje, čeprav                         je status ŠSS formalno izenačen s statusom učitelja, a ne pri delovni obveznosti. Le pri PO je obveznost normirana.</a:t>
            </a:r>
          </a:p>
          <a:p>
            <a:pPr marL="571500" indent="-571500" eaLnBrk="1" hangingPunct="1">
              <a:lnSpc>
                <a:spcPct val="90000"/>
              </a:lnSpc>
              <a:buFontTx/>
              <a:buNone/>
            </a:pPr>
            <a:endParaRPr lang="sl-SI" sz="1200" dirty="0" smtClean="0">
              <a:latin typeface="Calibri" pitchFamily="34" charset="0"/>
            </a:endParaRPr>
          </a:p>
          <a:p>
            <a:pPr marL="571500" indent="-571500" eaLnBrk="1" hangingPunct="1">
              <a:lnSpc>
                <a:spcPct val="90000"/>
              </a:lnSpc>
              <a:buFontTx/>
              <a:buNone/>
            </a:pPr>
            <a:r>
              <a:rPr lang="sl-SI" sz="1600" b="1" dirty="0" smtClean="0">
                <a:latin typeface="Calibri" pitchFamily="34" charset="0"/>
              </a:rPr>
              <a:t>Zakon o osnovni šoli - ZOŠ</a:t>
            </a:r>
            <a:r>
              <a:rPr lang="sl-SI" sz="1600" dirty="0" smtClean="0">
                <a:latin typeface="Calibri" pitchFamily="34" charset="0"/>
              </a:rPr>
              <a:t> :</a:t>
            </a:r>
          </a:p>
          <a:p>
            <a:pPr marL="571500" indent="-571500" eaLnBrk="1" hangingPunct="1">
              <a:lnSpc>
                <a:spcPct val="90000"/>
              </a:lnSpc>
              <a:buFontTx/>
              <a:buNone/>
            </a:pPr>
            <a:r>
              <a:rPr lang="sl-SI" sz="1400" dirty="0" smtClean="0">
                <a:latin typeface="Calibri" pitchFamily="34" charset="0"/>
              </a:rPr>
              <a:t>*cilji ŠSS so enaki ciljem OŠ (člen 2.),</a:t>
            </a:r>
          </a:p>
          <a:p>
            <a:pPr marL="571500" indent="-571500" eaLnBrk="1" hangingPunct="1">
              <a:lnSpc>
                <a:spcPct val="90000"/>
              </a:lnSpc>
              <a:buFontTx/>
              <a:buNone/>
            </a:pPr>
            <a:r>
              <a:rPr lang="sl-SI" sz="1400" dirty="0" smtClean="0">
                <a:latin typeface="Calibri" pitchFamily="34" charset="0"/>
              </a:rPr>
              <a:t>* delo ŠSS je določeno z </a:t>
            </a:r>
            <a:r>
              <a:rPr lang="sl-SI" sz="1400" b="1" dirty="0" smtClean="0">
                <a:latin typeface="Calibri" pitchFamily="34" charset="0"/>
              </a:rPr>
              <a:t>LDN ŠSS</a:t>
            </a:r>
            <a:r>
              <a:rPr lang="sl-SI" sz="1400" dirty="0" smtClean="0">
                <a:latin typeface="Calibri" pitchFamily="34" charset="0"/>
              </a:rPr>
              <a:t> znotraj </a:t>
            </a:r>
            <a:r>
              <a:rPr lang="sl-SI" sz="1400" b="1" dirty="0" smtClean="0">
                <a:latin typeface="Calibri" pitchFamily="34" charset="0"/>
              </a:rPr>
              <a:t>LDN šole</a:t>
            </a:r>
            <a:r>
              <a:rPr lang="sl-SI" sz="1400" dirty="0" smtClean="0">
                <a:latin typeface="Calibri" pitchFamily="34" charset="0"/>
              </a:rPr>
              <a:t> (člen 31.),    </a:t>
            </a:r>
          </a:p>
          <a:p>
            <a:pPr marL="571500" indent="-571500" eaLnBrk="1" hangingPunct="1">
              <a:lnSpc>
                <a:spcPct val="90000"/>
              </a:lnSpc>
              <a:buFontTx/>
              <a:buNone/>
            </a:pPr>
            <a:r>
              <a:rPr lang="sl-SI" sz="1400" dirty="0" smtClean="0">
                <a:latin typeface="Calibri" pitchFamily="34" charset="0"/>
              </a:rPr>
              <a:t>*delo ŠSD urejajo še nekateri drugi členi: </a:t>
            </a:r>
            <a:r>
              <a:rPr lang="sl-SI" sz="1400" dirty="0" err="1" smtClean="0">
                <a:latin typeface="Calibri" pitchFamily="34" charset="0"/>
              </a:rPr>
              <a:t>60.b</a:t>
            </a:r>
            <a:r>
              <a:rPr lang="sl-SI" sz="1400" dirty="0" smtClean="0">
                <a:latin typeface="Calibri" pitchFamily="34" charset="0"/>
              </a:rPr>
              <a:t> (pristojni organ odločanja), </a:t>
            </a:r>
            <a:r>
              <a:rPr lang="sl-SI" sz="1400" dirty="0" err="1" smtClean="0">
                <a:latin typeface="Calibri" pitchFamily="34" charset="0"/>
              </a:rPr>
              <a:t>60.g</a:t>
            </a:r>
            <a:r>
              <a:rPr lang="sl-SI" sz="1400" dirty="0" smtClean="0">
                <a:latin typeface="Calibri" pitchFamily="34" charset="0"/>
              </a:rPr>
              <a:t> (ugovor na izvajanje VIZ), </a:t>
            </a:r>
          </a:p>
          <a:p>
            <a:pPr marL="571500" indent="-571500" eaLnBrk="1" hangingPunct="1">
              <a:lnSpc>
                <a:spcPct val="90000"/>
              </a:lnSpc>
              <a:buFontTx/>
              <a:buNone/>
            </a:pPr>
            <a:r>
              <a:rPr lang="sl-SI" sz="1400" dirty="0" smtClean="0">
                <a:latin typeface="Calibri" pitchFamily="34" charset="0"/>
              </a:rPr>
              <a:t>44.-48. </a:t>
            </a:r>
            <a:r>
              <a:rPr lang="sl-SI" sz="1200" dirty="0" smtClean="0">
                <a:latin typeface="Calibri" pitchFamily="34" charset="0"/>
              </a:rPr>
              <a:t>(vpis),</a:t>
            </a:r>
            <a:r>
              <a:rPr lang="sl-SI" sz="1400" dirty="0" smtClean="0">
                <a:latin typeface="Calibri" pitchFamily="34" charset="0"/>
              </a:rPr>
              <a:t> 38</a:t>
            </a:r>
            <a:r>
              <a:rPr lang="sl-SI" sz="1200" dirty="0" smtClean="0">
                <a:latin typeface="Calibri" pitchFamily="34" charset="0"/>
              </a:rPr>
              <a:t>.(opravlja VIZ delo),</a:t>
            </a:r>
            <a:r>
              <a:rPr lang="sl-SI" sz="1400" dirty="0" smtClean="0">
                <a:latin typeface="Calibri" pitchFamily="34" charset="0"/>
              </a:rPr>
              <a:t> in drugi...</a:t>
            </a:r>
          </a:p>
          <a:p>
            <a:pPr marL="571500" indent="-571500" eaLnBrk="1" hangingPunct="1">
              <a:lnSpc>
                <a:spcPct val="90000"/>
              </a:lnSpc>
              <a:buFontTx/>
              <a:buNone/>
            </a:pPr>
            <a:endParaRPr lang="sl-SI" sz="1400" dirty="0" smtClean="0">
              <a:latin typeface="Calibri" pitchFamily="34" charset="0"/>
            </a:endParaRPr>
          </a:p>
          <a:p>
            <a:pPr marL="571500" indent="-571500" eaLnBrk="1" hangingPunct="1">
              <a:lnSpc>
                <a:spcPct val="90000"/>
              </a:lnSpc>
              <a:buFontTx/>
              <a:buNone/>
            </a:pPr>
            <a:r>
              <a:rPr lang="sl-SI" sz="1600" b="1" dirty="0" smtClean="0">
                <a:latin typeface="Calibri" pitchFamily="34" charset="0"/>
              </a:rPr>
              <a:t>Pravilnik o normativih in standardih izvajanja programa OŠ (</a:t>
            </a:r>
            <a:r>
              <a:rPr lang="sl-SI" sz="1600" b="1" dirty="0" err="1" smtClean="0">
                <a:latin typeface="Calibri" pitchFamily="34" charset="0"/>
              </a:rPr>
              <a:t>9.člen</a:t>
            </a:r>
            <a:r>
              <a:rPr lang="sl-SI" sz="1600" b="1" dirty="0" smtClean="0">
                <a:latin typeface="Calibri" pitchFamily="34" charset="0"/>
              </a:rPr>
              <a:t>)</a:t>
            </a:r>
            <a:r>
              <a:rPr lang="sl-SI" sz="1400" dirty="0" smtClean="0">
                <a:latin typeface="Calibri" pitchFamily="34" charset="0"/>
              </a:rPr>
              <a:t>                                             </a:t>
            </a:r>
          </a:p>
          <a:p>
            <a:pPr marL="571500" indent="-571500" eaLnBrk="1" hangingPunct="1">
              <a:lnSpc>
                <a:spcPct val="90000"/>
              </a:lnSpc>
              <a:buFontTx/>
              <a:buNone/>
            </a:pPr>
            <a:r>
              <a:rPr lang="sl-SI" sz="1400" dirty="0" smtClean="0">
                <a:latin typeface="Calibri" pitchFamily="34" charset="0"/>
              </a:rPr>
              <a:t>* 1 svetovalni delavec na 20 oddelkov</a:t>
            </a:r>
            <a:r>
              <a:rPr lang="sl-SI" sz="1400" b="1" dirty="0" smtClean="0">
                <a:latin typeface="Calibri" pitchFamily="34" charset="0"/>
              </a:rPr>
              <a:t>  </a:t>
            </a:r>
            <a:r>
              <a:rPr lang="sl-SI" sz="1400" dirty="0" smtClean="0">
                <a:latin typeface="Calibri" pitchFamily="34" charset="0"/>
              </a:rPr>
              <a:t>(ali približno 400 učencev (svet. delavca)</a:t>
            </a:r>
            <a:r>
              <a:rPr lang="sl-SI" sz="1400" b="1" dirty="0" smtClean="0">
                <a:latin typeface="Calibri" pitchFamily="34" charset="0"/>
              </a:rPr>
              <a:t>    Programske smernice -16!!    </a:t>
            </a:r>
          </a:p>
          <a:p>
            <a:pPr marL="571500" indent="-571500" eaLnBrk="1" hangingPunct="1">
              <a:lnSpc>
                <a:spcPct val="90000"/>
              </a:lnSpc>
              <a:buFontTx/>
              <a:buNone/>
            </a:pPr>
            <a:endParaRPr lang="sl-SI" sz="1400" b="1" dirty="0" smtClean="0">
              <a:latin typeface="Calibri" pitchFamily="34" charset="0"/>
            </a:endParaRPr>
          </a:p>
          <a:p>
            <a:pPr marL="571500" indent="-571500" eaLnBrk="1" hangingPunct="1">
              <a:lnSpc>
                <a:spcPct val="90000"/>
              </a:lnSpc>
              <a:buFontTx/>
              <a:buNone/>
            </a:pPr>
            <a:endParaRPr lang="sl-SI" sz="1600" dirty="0" smtClean="0">
              <a:latin typeface="Calibri" pitchFamily="34" charset="0"/>
            </a:endParaRPr>
          </a:p>
        </p:txBody>
      </p:sp>
    </p:spTree>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Rectangle 2"/>
          <p:cNvSpPr>
            <a:spLocks noGrp="1" noChangeArrowheads="1"/>
          </p:cNvSpPr>
          <p:nvPr>
            <p:ph type="title"/>
          </p:nvPr>
        </p:nvSpPr>
        <p:spPr/>
        <p:txBody>
          <a:bodyPr/>
          <a:lstStyle/>
          <a:p>
            <a:r>
              <a:rPr lang="sl-SI" sz="2700" b="1" smtClean="0">
                <a:latin typeface="Calibri" pitchFamily="34" charset="0"/>
              </a:rPr>
              <a:t>Organiziranost psihologov v VIZ</a:t>
            </a:r>
          </a:p>
        </p:txBody>
      </p:sp>
      <p:sp>
        <p:nvSpPr>
          <p:cNvPr id="20482" name="Rectangle 3"/>
          <p:cNvSpPr>
            <a:spLocks noGrp="1" noChangeArrowheads="1"/>
          </p:cNvSpPr>
          <p:nvPr>
            <p:ph type="body" idx="1"/>
          </p:nvPr>
        </p:nvSpPr>
        <p:spPr>
          <a:xfrm>
            <a:off x="457200" y="836613"/>
            <a:ext cx="8229600" cy="5294312"/>
          </a:xfrm>
        </p:spPr>
        <p:txBody>
          <a:bodyPr/>
          <a:lstStyle/>
          <a:p>
            <a:pPr>
              <a:lnSpc>
                <a:spcPct val="90000"/>
              </a:lnSpc>
            </a:pPr>
            <a:r>
              <a:rPr lang="sl-SI" sz="1600" dirty="0" smtClean="0">
                <a:latin typeface="Calibri" pitchFamily="34" charset="0"/>
              </a:rPr>
              <a:t>* </a:t>
            </a:r>
            <a:r>
              <a:rPr lang="sl-SI" sz="1600" b="1" dirty="0" smtClean="0">
                <a:latin typeface="Calibri" pitchFamily="34" charset="0"/>
              </a:rPr>
              <a:t>znotraj OŠ</a:t>
            </a:r>
            <a:r>
              <a:rPr lang="sl-SI" sz="1600" dirty="0" smtClean="0">
                <a:latin typeface="Calibri" pitchFamily="34" charset="0"/>
              </a:rPr>
              <a:t> je psiholog pogosto edini ŠSS, redko v paru, še redkeje v timu. Psiholog kot ŠSD deluje kot izrazita manjšina, brez vsake formalne moči, a z veliko neformalno močjo, zaradi velike količine informacij, ki ji poseduje. Je član UZ.</a:t>
            </a:r>
          </a:p>
          <a:p>
            <a:pPr>
              <a:lnSpc>
                <a:spcPct val="90000"/>
              </a:lnSpc>
            </a:pPr>
            <a:endParaRPr lang="sl-SI" sz="1600" dirty="0" smtClean="0">
              <a:latin typeface="Calibri" pitchFamily="34" charset="0"/>
            </a:endParaRPr>
          </a:p>
          <a:p>
            <a:pPr>
              <a:lnSpc>
                <a:spcPct val="90000"/>
              </a:lnSpc>
            </a:pPr>
            <a:r>
              <a:rPr lang="sl-SI" sz="1600" dirty="0" smtClean="0">
                <a:latin typeface="Calibri" pitchFamily="34" charset="0"/>
              </a:rPr>
              <a:t>* </a:t>
            </a:r>
            <a:r>
              <a:rPr lang="sl-SI" sz="1600" b="1" dirty="0" smtClean="0">
                <a:latin typeface="Calibri" pitchFamily="34" charset="0"/>
              </a:rPr>
              <a:t>AKTIV ŠSD</a:t>
            </a:r>
            <a:r>
              <a:rPr lang="sl-SI" sz="1600" dirty="0" smtClean="0">
                <a:latin typeface="Calibri" pitchFamily="34" charset="0"/>
              </a:rPr>
              <a:t> – združuje svetovalne delavce različnih profilov iz OŠ na lokalni, občinski ravni (včasih medobčinski). Je močna podporna skupina. Deluje strokovno in kot </a:t>
            </a:r>
            <a:r>
              <a:rPr lang="sl-SI" sz="1600" dirty="0" err="1" smtClean="0">
                <a:latin typeface="Calibri" pitchFamily="34" charset="0"/>
              </a:rPr>
              <a:t>supervizijska</a:t>
            </a:r>
            <a:r>
              <a:rPr lang="sl-SI" sz="1600" dirty="0" smtClean="0">
                <a:latin typeface="Calibri" pitchFamily="34" charset="0"/>
              </a:rPr>
              <a:t> in </a:t>
            </a:r>
            <a:r>
              <a:rPr lang="sl-SI" sz="1600" dirty="0" err="1" smtClean="0">
                <a:latin typeface="Calibri" pitchFamily="34" charset="0"/>
              </a:rPr>
              <a:t>inetrvizijska</a:t>
            </a:r>
            <a:r>
              <a:rPr lang="sl-SI" sz="1600" dirty="0" smtClean="0">
                <a:latin typeface="Calibri" pitchFamily="34" charset="0"/>
              </a:rPr>
              <a:t> skupina. Formalno ima Aktiv ŠSD svetovalca v okviru ZŠ. </a:t>
            </a:r>
          </a:p>
          <a:p>
            <a:pPr>
              <a:lnSpc>
                <a:spcPct val="90000"/>
              </a:lnSpc>
            </a:pPr>
            <a:endParaRPr lang="sl-SI" sz="1600" dirty="0" smtClean="0">
              <a:latin typeface="Calibri" pitchFamily="34" charset="0"/>
            </a:endParaRPr>
          </a:p>
          <a:p>
            <a:pPr>
              <a:lnSpc>
                <a:spcPct val="90000"/>
              </a:lnSpc>
            </a:pPr>
            <a:r>
              <a:rPr lang="sl-SI" sz="1600" dirty="0" smtClean="0">
                <a:latin typeface="Calibri" pitchFamily="34" charset="0"/>
              </a:rPr>
              <a:t>* </a:t>
            </a:r>
            <a:r>
              <a:rPr lang="sl-SI" sz="1600" b="1" dirty="0" smtClean="0">
                <a:latin typeface="Calibri" pitchFamily="34" charset="0"/>
              </a:rPr>
              <a:t>ŠTUDIJSKE SKUPINE ZA ŠSD</a:t>
            </a:r>
            <a:r>
              <a:rPr lang="sl-SI" sz="1600" dirty="0" smtClean="0">
                <a:latin typeface="Calibri" pitchFamily="34" charset="0"/>
              </a:rPr>
              <a:t> pod vodstvom ZŠ. Združujejo ŠSD na širšem področju – mreženje. Srečanja 2-3 letno, strokovne narave.</a:t>
            </a:r>
          </a:p>
          <a:p>
            <a:pPr>
              <a:lnSpc>
                <a:spcPct val="90000"/>
              </a:lnSpc>
            </a:pPr>
            <a:endParaRPr lang="sl-SI" sz="1600" dirty="0" smtClean="0">
              <a:latin typeface="Calibri" pitchFamily="34" charset="0"/>
            </a:endParaRPr>
          </a:p>
          <a:p>
            <a:pPr>
              <a:lnSpc>
                <a:spcPct val="90000"/>
              </a:lnSpc>
            </a:pPr>
            <a:r>
              <a:rPr lang="sl-SI" sz="1600" dirty="0" smtClean="0">
                <a:latin typeface="Calibri" pitchFamily="34" charset="0"/>
              </a:rPr>
              <a:t>*</a:t>
            </a:r>
            <a:r>
              <a:rPr lang="sl-SI" sz="1600" b="1" dirty="0" smtClean="0">
                <a:latin typeface="Calibri" pitchFamily="34" charset="0"/>
              </a:rPr>
              <a:t>DRUŠTVO ŠSDS</a:t>
            </a:r>
            <a:r>
              <a:rPr lang="sl-SI" sz="1600" dirty="0" smtClean="0">
                <a:latin typeface="Calibri" pitchFamily="34" charset="0"/>
              </a:rPr>
              <a:t> – ustanovljeno 1996; aktivni pri urejanju statusa ŠSD; zadnja leta je delovanje zamrlo. </a:t>
            </a:r>
          </a:p>
          <a:p>
            <a:pPr>
              <a:lnSpc>
                <a:spcPct val="90000"/>
              </a:lnSpc>
            </a:pPr>
            <a:endParaRPr lang="sl-SI" sz="1600" dirty="0" smtClean="0">
              <a:latin typeface="Calibri" pitchFamily="34" charset="0"/>
            </a:endParaRPr>
          </a:p>
          <a:p>
            <a:pPr>
              <a:lnSpc>
                <a:spcPct val="90000"/>
              </a:lnSpc>
            </a:pPr>
            <a:r>
              <a:rPr lang="sl-SI" sz="1600" b="1" dirty="0" smtClean="0">
                <a:latin typeface="Calibri" pitchFamily="34" charset="0"/>
              </a:rPr>
              <a:t>*SEKCIJA  PSIHOLOGOV</a:t>
            </a:r>
            <a:r>
              <a:rPr lang="sl-SI" sz="1600" dirty="0" smtClean="0">
                <a:latin typeface="Calibri" pitchFamily="34" charset="0"/>
              </a:rPr>
              <a:t> </a:t>
            </a:r>
            <a:r>
              <a:rPr lang="sl-SI" sz="1600" b="1" dirty="0" smtClean="0">
                <a:latin typeface="Calibri" pitchFamily="34" charset="0"/>
              </a:rPr>
              <a:t>V VIZ</a:t>
            </a:r>
            <a:r>
              <a:rPr lang="sl-SI" sz="1600" dirty="0" smtClean="0">
                <a:latin typeface="Calibri" pitchFamily="34" charset="0"/>
              </a:rPr>
              <a:t> V </a:t>
            </a:r>
            <a:r>
              <a:rPr lang="sl-SI" sz="1600" b="1" dirty="0" smtClean="0">
                <a:latin typeface="Calibri" pitchFamily="34" charset="0"/>
              </a:rPr>
              <a:t>DRUŠTVU PSIHOLOGOV SLOVENIJE:</a:t>
            </a:r>
          </a:p>
          <a:p>
            <a:pPr>
              <a:lnSpc>
                <a:spcPct val="90000"/>
              </a:lnSpc>
              <a:buFont typeface="Wingdings" pitchFamily="2" charset="2"/>
              <a:buNone/>
            </a:pPr>
            <a:r>
              <a:rPr lang="sl-SI" sz="1600" b="1" dirty="0" smtClean="0">
                <a:latin typeface="Calibri" pitchFamily="34" charset="0"/>
              </a:rPr>
              <a:t>       </a:t>
            </a:r>
            <a:r>
              <a:rPr lang="sl-SI" sz="1600" dirty="0" smtClean="0">
                <a:latin typeface="Calibri" pitchFamily="34" charset="0"/>
              </a:rPr>
              <a:t>približno 100 članov, članstvo je prostovoljno; naloga je profesionalni razvoj in strokovni napredek psihologov v VIZ, stanovska pripadnost, delitev znanja...</a:t>
            </a:r>
          </a:p>
          <a:p>
            <a:pPr>
              <a:lnSpc>
                <a:spcPct val="90000"/>
              </a:lnSpc>
              <a:buFont typeface="Wingdings" pitchFamily="2" charset="2"/>
              <a:buNone/>
            </a:pPr>
            <a:endParaRPr lang="sl-SI" sz="1600" dirty="0" smtClean="0">
              <a:latin typeface="Calibri" pitchFamily="34" charset="0"/>
            </a:endParaRPr>
          </a:p>
          <a:p>
            <a:pPr>
              <a:lnSpc>
                <a:spcPct val="90000"/>
              </a:lnSpc>
              <a:buFont typeface="Wingdings" pitchFamily="2" charset="2"/>
              <a:buNone/>
            </a:pPr>
            <a:r>
              <a:rPr lang="sl-SI" sz="1600" dirty="0" smtClean="0">
                <a:latin typeface="Calibri" pitchFamily="34" charset="0"/>
              </a:rPr>
              <a:t>    *</a:t>
            </a:r>
            <a:r>
              <a:rPr lang="sl-SI" sz="1600" b="1" dirty="0" smtClean="0">
                <a:latin typeface="Calibri" pitchFamily="34" charset="0"/>
              </a:rPr>
              <a:t>PSIHOLOŠKA ZBORNICA</a:t>
            </a:r>
            <a:r>
              <a:rPr lang="sl-SI" sz="1600" dirty="0" smtClean="0">
                <a:latin typeface="Calibri" pitchFamily="34" charset="0"/>
              </a:rPr>
              <a:t> – v ustanavljanju.</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Rectangle 2"/>
          <p:cNvSpPr>
            <a:spLocks noGrp="1" noChangeArrowheads="1"/>
          </p:cNvSpPr>
          <p:nvPr>
            <p:ph type="title"/>
          </p:nvPr>
        </p:nvSpPr>
        <p:spPr>
          <a:xfrm>
            <a:off x="468313" y="260350"/>
            <a:ext cx="8229600" cy="431800"/>
          </a:xfrm>
        </p:spPr>
        <p:txBody>
          <a:bodyPr/>
          <a:lstStyle/>
          <a:p>
            <a:r>
              <a:rPr lang="sl-SI" sz="2800" b="1" smtClean="0">
                <a:latin typeface="Calibri" pitchFamily="34" charset="0"/>
              </a:rPr>
              <a:t>Strokovna podlaga dela  psihologa v OŠ?</a:t>
            </a:r>
          </a:p>
        </p:txBody>
      </p:sp>
      <p:sp>
        <p:nvSpPr>
          <p:cNvPr id="21506" name="Rectangle 3"/>
          <p:cNvSpPr>
            <a:spLocks noGrp="1" noChangeArrowheads="1"/>
          </p:cNvSpPr>
          <p:nvPr>
            <p:ph type="body" idx="1"/>
          </p:nvPr>
        </p:nvSpPr>
        <p:spPr>
          <a:xfrm>
            <a:off x="179388" y="836613"/>
            <a:ext cx="8229600" cy="5222875"/>
          </a:xfrm>
        </p:spPr>
        <p:txBody>
          <a:bodyPr/>
          <a:lstStyle/>
          <a:p>
            <a:pPr>
              <a:lnSpc>
                <a:spcPct val="80000"/>
              </a:lnSpc>
              <a:buFontTx/>
              <a:buNone/>
            </a:pPr>
            <a:r>
              <a:rPr lang="sl-SI" sz="1600" dirty="0" smtClean="0">
                <a:latin typeface="Calibri" pitchFamily="34" charset="0"/>
              </a:rPr>
              <a:t>      </a:t>
            </a:r>
            <a:r>
              <a:rPr lang="sl-SI" sz="1400" dirty="0" smtClean="0">
                <a:latin typeface="Calibri" pitchFamily="34" charset="0"/>
              </a:rPr>
              <a:t>*Psiholog v OŠ je zaposlen  na podlagi razvida del in nalog. Svoje delo načrtuje v Letnem delovnem načrtu ŠSS – </a:t>
            </a:r>
            <a:r>
              <a:rPr lang="sl-SI" sz="1400" b="1" dirty="0" smtClean="0">
                <a:latin typeface="Calibri" pitchFamily="34" charset="0"/>
              </a:rPr>
              <a:t>LDN ŠSS</a:t>
            </a:r>
            <a:r>
              <a:rPr lang="sl-SI" sz="1400" dirty="0" smtClean="0">
                <a:latin typeface="Calibri" pitchFamily="34" charset="0"/>
              </a:rPr>
              <a:t>, ki je del </a:t>
            </a:r>
            <a:r>
              <a:rPr lang="sl-SI" sz="1400" b="1" dirty="0" smtClean="0">
                <a:latin typeface="Calibri" pitchFamily="34" charset="0"/>
              </a:rPr>
              <a:t>LDN šole</a:t>
            </a:r>
            <a:r>
              <a:rPr lang="sl-SI" sz="1400" dirty="0" smtClean="0">
                <a:latin typeface="Calibri" pitchFamily="34" charset="0"/>
              </a:rPr>
              <a:t>. Pri svojem delu upošteva vso zakonodajo s področja VIZ.</a:t>
            </a:r>
          </a:p>
          <a:p>
            <a:pPr>
              <a:lnSpc>
                <a:spcPct val="80000"/>
              </a:lnSpc>
              <a:buFontTx/>
              <a:buNone/>
            </a:pPr>
            <a:r>
              <a:rPr lang="sl-SI" sz="1400" dirty="0" smtClean="0">
                <a:latin typeface="Calibri" pitchFamily="34" charset="0"/>
              </a:rPr>
              <a:t>         Zavezan pa je tudi  strokovnim merilom (Etični kodeks psihologov)</a:t>
            </a:r>
          </a:p>
          <a:p>
            <a:pPr>
              <a:lnSpc>
                <a:spcPct val="80000"/>
              </a:lnSpc>
              <a:buFontTx/>
              <a:buNone/>
            </a:pPr>
            <a:endParaRPr lang="sl-SI" sz="1400" dirty="0" smtClean="0">
              <a:latin typeface="Calibri" pitchFamily="34" charset="0"/>
            </a:endParaRPr>
          </a:p>
          <a:p>
            <a:pPr>
              <a:lnSpc>
                <a:spcPct val="80000"/>
              </a:lnSpc>
              <a:buFontTx/>
              <a:buNone/>
            </a:pPr>
            <a:r>
              <a:rPr lang="sl-SI" sz="1000" dirty="0" smtClean="0">
                <a:latin typeface="Calibri" pitchFamily="34" charset="0"/>
              </a:rPr>
              <a:t>         </a:t>
            </a:r>
            <a:r>
              <a:rPr lang="sl-SI" sz="1600" b="1" dirty="0" smtClean="0">
                <a:latin typeface="Calibri" pitchFamily="34" charset="0"/>
              </a:rPr>
              <a:t>Programske smernice za delo ŠŠS </a:t>
            </a:r>
            <a:r>
              <a:rPr lang="sl-SI" sz="1200" b="1" dirty="0" smtClean="0">
                <a:latin typeface="Calibri" pitchFamily="34" charset="0"/>
              </a:rPr>
              <a:t>(1999, 2008)</a:t>
            </a:r>
          </a:p>
          <a:p>
            <a:pPr>
              <a:lnSpc>
                <a:spcPct val="80000"/>
              </a:lnSpc>
              <a:buFontTx/>
              <a:buNone/>
            </a:pPr>
            <a:r>
              <a:rPr lang="sl-SI" sz="1600" b="1" dirty="0" smtClean="0">
                <a:latin typeface="Calibri" pitchFamily="34" charset="0"/>
              </a:rPr>
              <a:t>     </a:t>
            </a:r>
            <a:r>
              <a:rPr lang="sl-SI" sz="1300" b="1" dirty="0" smtClean="0">
                <a:latin typeface="Calibri" pitchFamily="34" charset="0"/>
              </a:rPr>
              <a:t>*</a:t>
            </a:r>
            <a:r>
              <a:rPr lang="sl-SI" sz="1300" dirty="0" smtClean="0">
                <a:latin typeface="Calibri" pitchFamily="34" charset="0"/>
              </a:rPr>
              <a:t>Programske smernice za delo ŠSS v vrtcih, OŠ in srednji šoli predstavljajo Koncept ŠSS</a:t>
            </a:r>
            <a:r>
              <a:rPr lang="sl-SI" sz="1300" b="1" dirty="0" smtClean="0">
                <a:latin typeface="Calibri" pitchFamily="34" charset="0"/>
              </a:rPr>
              <a:t>, </a:t>
            </a:r>
            <a:r>
              <a:rPr lang="sl-SI" sz="1300" dirty="0" smtClean="0">
                <a:latin typeface="Calibri" pitchFamily="34" charset="0"/>
              </a:rPr>
              <a:t>predvidevajo standarde in normative za delovanje ŠSS na 16 oddelkov, ki veljajo izključno za strokovne naloge, ne za administrativne naloge.</a:t>
            </a:r>
          </a:p>
          <a:p>
            <a:pPr>
              <a:lnSpc>
                <a:spcPct val="80000"/>
              </a:lnSpc>
              <a:buFontTx/>
              <a:buNone/>
            </a:pPr>
            <a:r>
              <a:rPr lang="sl-SI" sz="1300" dirty="0" smtClean="0">
                <a:latin typeface="Calibri" pitchFamily="34" charset="0"/>
              </a:rPr>
              <a:t>      </a:t>
            </a:r>
            <a:r>
              <a:rPr lang="sl-SI" sz="1200" dirty="0" smtClean="0">
                <a:latin typeface="Calibri" pitchFamily="34" charset="0"/>
              </a:rPr>
              <a:t>(Minimalni standardi za delo so bili izdelani za srednje šole, za OŠ pa z izjemo področje poklicne orientacije (še) ne.)</a:t>
            </a:r>
          </a:p>
          <a:p>
            <a:pPr>
              <a:lnSpc>
                <a:spcPct val="80000"/>
              </a:lnSpc>
              <a:buFontTx/>
              <a:buNone/>
            </a:pPr>
            <a:endParaRPr lang="sl-SI" sz="1200" dirty="0" smtClean="0">
              <a:latin typeface="Calibri" pitchFamily="34" charset="0"/>
            </a:endParaRPr>
          </a:p>
          <a:p>
            <a:pPr algn="ctr">
              <a:lnSpc>
                <a:spcPct val="80000"/>
              </a:lnSpc>
              <a:buFontTx/>
              <a:buNone/>
            </a:pPr>
            <a:r>
              <a:rPr lang="sl-SI" sz="1400" b="1" i="1" dirty="0" smtClean="0">
                <a:solidFill>
                  <a:srgbClr val="0000FF"/>
                </a:solidFill>
                <a:latin typeface="Calibri" pitchFamily="34" charset="0"/>
              </a:rPr>
              <a:t>KAJ DELAMO  PSIHOLOGI V OŠ (priporočila Programskih smernic)?</a:t>
            </a:r>
          </a:p>
          <a:p>
            <a:pPr>
              <a:lnSpc>
                <a:spcPct val="80000"/>
              </a:lnSpc>
              <a:buFontTx/>
              <a:buNone/>
            </a:pPr>
            <a:r>
              <a:rPr lang="sl-SI" sz="1400" b="1" dirty="0" smtClean="0">
                <a:solidFill>
                  <a:srgbClr val="0000FF"/>
                </a:solidFill>
                <a:latin typeface="Calibri" pitchFamily="34" charset="0"/>
              </a:rPr>
              <a:t>         </a:t>
            </a:r>
            <a:r>
              <a:rPr lang="sl-SI" sz="1400" i="1" dirty="0" smtClean="0">
                <a:solidFill>
                  <a:srgbClr val="0000FF"/>
                </a:solidFill>
                <a:latin typeface="Calibri" pitchFamily="34" charset="0"/>
              </a:rPr>
              <a:t>“ŠSD opravlja interdisciplinarno zasnovano strokovno delo v šoli za šolo. S strokovnim znanjem preko svetovalnega odnosa  se na strokovno avtonomen način vključuje v kompleksno reševanje pedagoških, psiholoških in socialnih vprašanj VIZ, s tem, da pomaga in sodeluje z vsemi udeleženci v sistemu in po potrebi z zunanjimi inštitucijami.”</a:t>
            </a:r>
            <a:r>
              <a:rPr lang="sl-SI" sz="1400" b="1" i="1" dirty="0" smtClean="0">
                <a:solidFill>
                  <a:srgbClr val="0000FF"/>
                </a:solidFill>
                <a:latin typeface="Calibri" pitchFamily="34" charset="0"/>
              </a:rPr>
              <a:t> </a:t>
            </a:r>
            <a:r>
              <a:rPr lang="sl-SI" sz="1200" b="1" i="1" dirty="0" smtClean="0">
                <a:solidFill>
                  <a:srgbClr val="0000FF"/>
                </a:solidFill>
                <a:latin typeface="Calibri" pitchFamily="34" charset="0"/>
              </a:rPr>
              <a:t>(Programske smernice 1999, 2008)</a:t>
            </a:r>
          </a:p>
          <a:p>
            <a:pPr>
              <a:lnSpc>
                <a:spcPct val="80000"/>
              </a:lnSpc>
              <a:buFontTx/>
              <a:buNone/>
            </a:pPr>
            <a:endParaRPr lang="sl-SI" sz="1200" b="1" i="1" dirty="0" smtClean="0">
              <a:solidFill>
                <a:srgbClr val="0000FF"/>
              </a:solidFill>
              <a:latin typeface="Calibri" pitchFamily="34" charset="0"/>
            </a:endParaRPr>
          </a:p>
          <a:p>
            <a:pPr algn="ctr">
              <a:lnSpc>
                <a:spcPct val="80000"/>
              </a:lnSpc>
              <a:buFontTx/>
              <a:buNone/>
            </a:pPr>
            <a:endParaRPr lang="sl-SI" sz="1200" b="1" i="1" dirty="0" smtClean="0">
              <a:solidFill>
                <a:srgbClr val="0000FF"/>
              </a:solidFill>
              <a:latin typeface="Calibri" pitchFamily="34" charset="0"/>
            </a:endParaRPr>
          </a:p>
          <a:p>
            <a:pPr>
              <a:lnSpc>
                <a:spcPct val="80000"/>
              </a:lnSpc>
              <a:buFontTx/>
              <a:buNone/>
            </a:pPr>
            <a:r>
              <a:rPr lang="sl-SI" sz="1400" b="1" dirty="0" smtClean="0">
                <a:latin typeface="Calibri" pitchFamily="34" charset="0"/>
              </a:rPr>
              <a:t>*</a:t>
            </a:r>
            <a:r>
              <a:rPr lang="sl-SI" sz="1400" b="1" i="1" dirty="0" smtClean="0">
                <a:latin typeface="Calibri" pitchFamily="34" charset="0"/>
              </a:rPr>
              <a:t>O</a:t>
            </a:r>
            <a:r>
              <a:rPr lang="sl-SI" sz="1300" b="1" i="1" u="sng" dirty="0" smtClean="0">
                <a:latin typeface="Calibri" pitchFamily="34" charset="0"/>
              </a:rPr>
              <a:t>snovne dejavnosti</a:t>
            </a:r>
            <a:r>
              <a:rPr lang="sl-SI" sz="1300" b="1" i="1" dirty="0" smtClean="0">
                <a:latin typeface="Calibri" pitchFamily="34" charset="0"/>
              </a:rPr>
              <a:t>:</a:t>
            </a:r>
            <a:r>
              <a:rPr lang="sl-SI" sz="1300" b="1" dirty="0" smtClean="0">
                <a:latin typeface="Calibri" pitchFamily="34" charset="0"/>
              </a:rPr>
              <a:t> P -  dejavnosti pomoči                                   *</a:t>
            </a:r>
            <a:r>
              <a:rPr lang="sl-SI" sz="1300" b="1" i="1" dirty="0" smtClean="0">
                <a:latin typeface="Calibri" pitchFamily="34" charset="0"/>
              </a:rPr>
              <a:t>P</a:t>
            </a:r>
            <a:r>
              <a:rPr lang="sl-SI" sz="1300" b="1" i="1" u="sng" dirty="0" smtClean="0">
                <a:latin typeface="Calibri" pitchFamily="34" charset="0"/>
              </a:rPr>
              <a:t>odročja dela</a:t>
            </a:r>
            <a:r>
              <a:rPr lang="sl-SI" sz="1300" b="1" dirty="0" smtClean="0">
                <a:latin typeface="Calibri" pitchFamily="34" charset="0"/>
              </a:rPr>
              <a:t>: učenje in poučevanje	</a:t>
            </a:r>
          </a:p>
          <a:p>
            <a:pPr>
              <a:lnSpc>
                <a:spcPct val="80000"/>
              </a:lnSpc>
              <a:buFontTx/>
              <a:buNone/>
            </a:pPr>
            <a:r>
              <a:rPr lang="sl-SI" sz="1300" b="1" dirty="0" smtClean="0">
                <a:latin typeface="Calibri" pitchFamily="34" charset="0"/>
              </a:rPr>
              <a:t>                                       RP – razvojno preventivno delo                                                  šolska kultura, klima, red                                            </a:t>
            </a:r>
          </a:p>
          <a:p>
            <a:pPr>
              <a:lnSpc>
                <a:spcPct val="80000"/>
              </a:lnSpc>
              <a:buFontTx/>
              <a:buNone/>
            </a:pPr>
            <a:r>
              <a:rPr lang="sl-SI" sz="1300" b="1" dirty="0" smtClean="0">
                <a:latin typeface="Calibri" pitchFamily="34" charset="0"/>
              </a:rPr>
              <a:t>                                       NE – načrtovanje in evalvacija                                                    telesni, osebni, socialni razvoj	                  	                                                                                                 šolanje in poklicna orientacija        </a:t>
            </a:r>
          </a:p>
          <a:p>
            <a:pPr algn="ctr">
              <a:lnSpc>
                <a:spcPct val="80000"/>
              </a:lnSpc>
              <a:buFontTx/>
              <a:buNone/>
            </a:pPr>
            <a:r>
              <a:rPr lang="sl-SI" sz="1300" b="1" dirty="0" smtClean="0">
                <a:latin typeface="Calibri" pitchFamily="34" charset="0"/>
              </a:rPr>
              <a:t>                                                                                                                               področje ekonomskih stisk   </a:t>
            </a:r>
          </a:p>
          <a:p>
            <a:pPr algn="ctr">
              <a:lnSpc>
                <a:spcPct val="80000"/>
              </a:lnSpc>
              <a:buFontTx/>
              <a:buNone/>
            </a:pPr>
            <a:endParaRPr lang="sl-SI" sz="1300" b="1" dirty="0" smtClean="0">
              <a:latin typeface="Calibri" pitchFamily="34" charset="0"/>
            </a:endParaRPr>
          </a:p>
          <a:p>
            <a:pPr algn="ctr">
              <a:lnSpc>
                <a:spcPct val="80000"/>
              </a:lnSpc>
              <a:buFontTx/>
              <a:buNone/>
            </a:pPr>
            <a:endParaRPr lang="sl-SI" sz="1300" b="1" dirty="0" smtClean="0">
              <a:latin typeface="Calibri" pitchFamily="34" charset="0"/>
            </a:endParaRPr>
          </a:p>
          <a:p>
            <a:pPr algn="ctr">
              <a:lnSpc>
                <a:spcPct val="80000"/>
              </a:lnSpc>
              <a:buFontTx/>
              <a:buNone/>
            </a:pPr>
            <a:r>
              <a:rPr lang="sl-SI" sz="1300" b="1" dirty="0" smtClean="0">
                <a:latin typeface="Calibri" pitchFamily="34" charset="0"/>
              </a:rPr>
              <a:t>* </a:t>
            </a:r>
            <a:r>
              <a:rPr lang="sl-SI" sz="1300" b="1" i="1" u="sng" dirty="0" smtClean="0">
                <a:latin typeface="Calibri" pitchFamily="34" charset="0"/>
              </a:rPr>
              <a:t>Metode dela:</a:t>
            </a:r>
            <a:r>
              <a:rPr lang="sl-SI" sz="1300" b="1" dirty="0" smtClean="0">
                <a:latin typeface="Calibri" pitchFamily="34" charset="0"/>
              </a:rPr>
              <a:t> svetovanje, posvetovanje, koordinacija, izobraževanje, analitično-razvojno delo....                                                            </a:t>
            </a:r>
          </a:p>
          <a:p>
            <a:pPr>
              <a:lnSpc>
                <a:spcPct val="80000"/>
              </a:lnSpc>
              <a:buFontTx/>
              <a:buNone/>
            </a:pPr>
            <a:r>
              <a:rPr lang="sl-SI" sz="1300" b="1" dirty="0" smtClean="0">
                <a:latin typeface="Calibri" pitchFamily="34" charset="0"/>
              </a:rPr>
              <a:t>													</a:t>
            </a:r>
          </a:p>
          <a:p>
            <a:pPr>
              <a:lnSpc>
                <a:spcPct val="80000"/>
              </a:lnSpc>
              <a:buFontTx/>
              <a:buNone/>
            </a:pPr>
            <a:endParaRPr lang="sl-SI" sz="1300" b="1" dirty="0" smtClean="0">
              <a:latin typeface="Calibri" pitchFamily="34" charset="0"/>
            </a:endParaRPr>
          </a:p>
        </p:txBody>
      </p:sp>
      <p:sp>
        <p:nvSpPr>
          <p:cNvPr id="21507" name="Rectangle 4"/>
          <p:cNvSpPr>
            <a:spLocks noChangeArrowheads="1"/>
          </p:cNvSpPr>
          <p:nvPr/>
        </p:nvSpPr>
        <p:spPr bwMode="auto">
          <a:xfrm>
            <a:off x="179388" y="6035675"/>
            <a:ext cx="8569325" cy="457200"/>
          </a:xfrm>
          <a:prstGeom prst="rect">
            <a:avLst/>
          </a:prstGeom>
          <a:noFill/>
          <a:ln w="9525">
            <a:noFill/>
            <a:miter lim="800000"/>
            <a:headEnd/>
            <a:tailEnd/>
          </a:ln>
        </p:spPr>
        <p:txBody>
          <a:bodyPr>
            <a:spAutoFit/>
          </a:bodyPr>
          <a:lstStyle/>
          <a:p>
            <a:r>
              <a:rPr lang="sl-SI" sz="1200" b="1">
                <a:latin typeface="Calibri" pitchFamily="34" charset="0"/>
              </a:rPr>
              <a:t>Primer: razvid del in nalog psihologa ŠSD</a:t>
            </a:r>
          </a:p>
          <a:p>
            <a:r>
              <a:rPr lang="sl-SI" sz="1200" b="1">
                <a:latin typeface="Calibri" pitchFamily="34" charset="0"/>
              </a:rPr>
              <a:t>              LDN šolskega psihologa v okviru ŠSS (konkretna izvedba nalog je razvidna iz Poročila o delu psihologa)</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Naslov 1"/>
          <p:cNvSpPr>
            <a:spLocks noGrp="1"/>
          </p:cNvSpPr>
          <p:nvPr>
            <p:ph type="title"/>
          </p:nvPr>
        </p:nvSpPr>
        <p:spPr>
          <a:xfrm>
            <a:off x="395288" y="188913"/>
            <a:ext cx="8229600" cy="719137"/>
          </a:xfrm>
        </p:spPr>
        <p:txBody>
          <a:bodyPr/>
          <a:lstStyle/>
          <a:p>
            <a:r>
              <a:rPr lang="sl-SI" sz="2400" b="1" smtClean="0">
                <a:latin typeface="Calibri" pitchFamily="34" charset="0"/>
              </a:rPr>
              <a:t>Primer: Opis del in nalog ŠSD (ne psihologa)</a:t>
            </a:r>
          </a:p>
        </p:txBody>
      </p:sp>
      <p:pic>
        <p:nvPicPr>
          <p:cNvPr id="22530" name="Picture 2" descr="C:\Users\natasaf.SOLA\AppData\Local\Temp\Temporary Internet Files\Content.IE5\LX4Z5D1T\Opis del in nalog.jpeg"/>
          <p:cNvPicPr>
            <a:picLocks noChangeAspect="1" noChangeArrowheads="1"/>
          </p:cNvPicPr>
          <p:nvPr/>
        </p:nvPicPr>
        <p:blipFill>
          <a:blip r:embed="rId2"/>
          <a:srcRect/>
          <a:stretch>
            <a:fillRect/>
          </a:stretch>
        </p:blipFill>
        <p:spPr bwMode="auto">
          <a:xfrm>
            <a:off x="1835150" y="692150"/>
            <a:ext cx="5329238" cy="5689600"/>
          </a:xfrm>
          <a:prstGeom prst="rect">
            <a:avLst/>
          </a:prstGeom>
          <a:noFill/>
          <a:ln w="9525">
            <a:noFill/>
            <a:miter lim="800000"/>
            <a:headEnd/>
            <a:tailEnd/>
          </a:ln>
        </p:spPr>
      </p:pic>
    </p:spTree>
  </p:cSld>
  <p:clrMapOvr>
    <a:masterClrMapping/>
  </p:clrMapOvr>
</p:sld>
</file>

<file path=ppt/theme/theme1.xml><?xml version="1.0" encoding="utf-8"?>
<a:theme xmlns:a="http://schemas.openxmlformats.org/drawingml/2006/main" name="Edge">
  <a:themeElements>
    <a:clrScheme name="Edge 7">
      <a:dk1>
        <a:srgbClr val="000000"/>
      </a:dk1>
      <a:lt1>
        <a:srgbClr val="FFFFFF"/>
      </a:lt1>
      <a:dk2>
        <a:srgbClr val="006633"/>
      </a:dk2>
      <a:lt2>
        <a:srgbClr val="5F5F5F"/>
      </a:lt2>
      <a:accent1>
        <a:srgbClr val="CC9900"/>
      </a:accent1>
      <a:accent2>
        <a:srgbClr val="3B812F"/>
      </a:accent2>
      <a:accent3>
        <a:srgbClr val="FFFFFF"/>
      </a:accent3>
      <a:accent4>
        <a:srgbClr val="000000"/>
      </a:accent4>
      <a:accent5>
        <a:srgbClr val="E2CAAA"/>
      </a:accent5>
      <a:accent6>
        <a:srgbClr val="35742A"/>
      </a:accent6>
      <a:hlink>
        <a:srgbClr val="996600"/>
      </a:hlink>
      <a:folHlink>
        <a:srgbClr val="AFBF39"/>
      </a:folHlink>
    </a:clrScheme>
    <a:fontScheme name="Edge">
      <a:majorFont>
        <a:latin typeface="Garamond"/>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Edge 1">
        <a:dk1>
          <a:srgbClr val="333333"/>
        </a:dk1>
        <a:lt1>
          <a:srgbClr val="FFFFFF"/>
        </a:lt1>
        <a:dk2>
          <a:srgbClr val="820000"/>
        </a:dk2>
        <a:lt2>
          <a:srgbClr val="FFFFFF"/>
        </a:lt2>
        <a:accent1>
          <a:srgbClr val="FF9900"/>
        </a:accent1>
        <a:accent2>
          <a:srgbClr val="CC3300"/>
        </a:accent2>
        <a:accent3>
          <a:srgbClr val="C1AAAA"/>
        </a:accent3>
        <a:accent4>
          <a:srgbClr val="DADADA"/>
        </a:accent4>
        <a:accent5>
          <a:srgbClr val="FFCAAA"/>
        </a:accent5>
        <a:accent6>
          <a:srgbClr val="B92D00"/>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Edge 2">
        <a:dk1>
          <a:srgbClr val="333333"/>
        </a:dk1>
        <a:lt1>
          <a:srgbClr val="CCCCFF"/>
        </a:lt1>
        <a:dk2>
          <a:srgbClr val="0B0506"/>
        </a:dk2>
        <a:lt2>
          <a:srgbClr val="FFFFFF"/>
        </a:lt2>
        <a:accent1>
          <a:srgbClr val="3366CC"/>
        </a:accent1>
        <a:accent2>
          <a:srgbClr val="3333CC"/>
        </a:accent2>
        <a:accent3>
          <a:srgbClr val="AAAAAA"/>
        </a:accent3>
        <a:accent4>
          <a:srgbClr val="AEAEDA"/>
        </a:accent4>
        <a:accent5>
          <a:srgbClr val="ADB8E2"/>
        </a:accent5>
        <a:accent6>
          <a:srgbClr val="2D2DB9"/>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Edge 3">
        <a:dk1>
          <a:srgbClr val="333333"/>
        </a:dk1>
        <a:lt1>
          <a:srgbClr val="FFFFFF"/>
        </a:lt1>
        <a:dk2>
          <a:srgbClr val="221013"/>
        </a:dk2>
        <a:lt2>
          <a:srgbClr val="FFFFFF"/>
        </a:lt2>
        <a:accent1>
          <a:srgbClr val="CC3300"/>
        </a:accent1>
        <a:accent2>
          <a:srgbClr val="CC9900"/>
        </a:accent2>
        <a:accent3>
          <a:srgbClr val="ABAAAA"/>
        </a:accent3>
        <a:accent4>
          <a:srgbClr val="DADADA"/>
        </a:accent4>
        <a:accent5>
          <a:srgbClr val="E2ADAA"/>
        </a:accent5>
        <a:accent6>
          <a:srgbClr val="B98A00"/>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Edge 4">
        <a:dk1>
          <a:srgbClr val="11054B"/>
        </a:dk1>
        <a:lt1>
          <a:srgbClr val="FFFFFF"/>
        </a:lt1>
        <a:dk2>
          <a:srgbClr val="0000CC"/>
        </a:dk2>
        <a:lt2>
          <a:srgbClr val="FFFFFF"/>
        </a:lt2>
        <a:accent1>
          <a:srgbClr val="FF6600"/>
        </a:accent1>
        <a:accent2>
          <a:srgbClr val="FF3300"/>
        </a:accent2>
        <a:accent3>
          <a:srgbClr val="AAAAE2"/>
        </a:accent3>
        <a:accent4>
          <a:srgbClr val="DADADA"/>
        </a:accent4>
        <a:accent5>
          <a:srgbClr val="FFB8AA"/>
        </a:accent5>
        <a:accent6>
          <a:srgbClr val="E72D00"/>
        </a:accent6>
        <a:hlink>
          <a:srgbClr val="CC9900"/>
        </a:hlink>
        <a:folHlink>
          <a:srgbClr val="B2B2B2"/>
        </a:folHlink>
      </a:clrScheme>
      <a:clrMap bg1="dk2" tx1="lt1" bg2="dk1" tx2="lt2" accent1="accent1" accent2="accent2" accent3="accent3" accent4="accent4" accent5="accent5" accent6="accent6" hlink="hlink" folHlink="folHlink"/>
    </a:extraClrScheme>
    <a:extraClrScheme>
      <a:clrScheme name="Edge 5">
        <a:dk1>
          <a:srgbClr val="9B8D65"/>
        </a:dk1>
        <a:lt1>
          <a:srgbClr val="F8F8F8"/>
        </a:lt1>
        <a:dk2>
          <a:srgbClr val="002600"/>
        </a:dk2>
        <a:lt2>
          <a:srgbClr val="FAFACC"/>
        </a:lt2>
        <a:accent1>
          <a:srgbClr val="CC9933"/>
        </a:accent1>
        <a:accent2>
          <a:srgbClr val="8F9967"/>
        </a:accent2>
        <a:accent3>
          <a:srgbClr val="AAACAA"/>
        </a:accent3>
        <a:accent4>
          <a:srgbClr val="D4D4D4"/>
        </a:accent4>
        <a:accent5>
          <a:srgbClr val="E2CAAD"/>
        </a:accent5>
        <a:accent6>
          <a:srgbClr val="818A5D"/>
        </a:accent6>
        <a:hlink>
          <a:srgbClr val="336600"/>
        </a:hlink>
        <a:folHlink>
          <a:srgbClr val="808000"/>
        </a:folHlink>
      </a:clrScheme>
      <a:clrMap bg1="dk2" tx1="lt1" bg2="dk1" tx2="lt2" accent1="accent1" accent2="accent2" accent3="accent3" accent4="accent4" accent5="accent5" accent6="accent6" hlink="hlink" folHlink="folHlink"/>
    </a:extraClrScheme>
    <a:extraClrScheme>
      <a:clrScheme name="Edge 6">
        <a:dk1>
          <a:srgbClr val="333333"/>
        </a:dk1>
        <a:lt1>
          <a:srgbClr val="FFFFFF"/>
        </a:lt1>
        <a:dk2>
          <a:srgbClr val="006699"/>
        </a:dk2>
        <a:lt2>
          <a:srgbClr val="FFFFFF"/>
        </a:lt2>
        <a:accent1>
          <a:srgbClr val="CC9900"/>
        </a:accent1>
        <a:accent2>
          <a:srgbClr val="FF9900"/>
        </a:accent2>
        <a:accent3>
          <a:srgbClr val="AAB8CA"/>
        </a:accent3>
        <a:accent4>
          <a:srgbClr val="DADADA"/>
        </a:accent4>
        <a:accent5>
          <a:srgbClr val="E2CAAA"/>
        </a:accent5>
        <a:accent6>
          <a:srgbClr val="E78A00"/>
        </a:accent6>
        <a:hlink>
          <a:srgbClr val="FFCC00"/>
        </a:hlink>
        <a:folHlink>
          <a:srgbClr val="706F37"/>
        </a:folHlink>
      </a:clrScheme>
      <a:clrMap bg1="dk2" tx1="lt1" bg2="dk1" tx2="lt2" accent1="accent1" accent2="accent2" accent3="accent3" accent4="accent4" accent5="accent5" accent6="accent6" hlink="hlink" folHlink="folHlink"/>
    </a:extraClrScheme>
    <a:extraClrScheme>
      <a:clrScheme name="Edge 7">
        <a:dk1>
          <a:srgbClr val="000000"/>
        </a:dk1>
        <a:lt1>
          <a:srgbClr val="FFFFFF"/>
        </a:lt1>
        <a:dk2>
          <a:srgbClr val="006633"/>
        </a:dk2>
        <a:lt2>
          <a:srgbClr val="5F5F5F"/>
        </a:lt2>
        <a:accent1>
          <a:srgbClr val="CC9900"/>
        </a:accent1>
        <a:accent2>
          <a:srgbClr val="3B812F"/>
        </a:accent2>
        <a:accent3>
          <a:srgbClr val="FFFFFF"/>
        </a:accent3>
        <a:accent4>
          <a:srgbClr val="000000"/>
        </a:accent4>
        <a:accent5>
          <a:srgbClr val="E2CAAA"/>
        </a:accent5>
        <a:accent6>
          <a:srgbClr val="35742A"/>
        </a:accent6>
        <a:hlink>
          <a:srgbClr val="996600"/>
        </a:hlink>
        <a:folHlink>
          <a:srgbClr val="AFBF39"/>
        </a:folHlink>
      </a:clrScheme>
      <a:clrMap bg1="lt1" tx1="dk1" bg2="lt2" tx2="dk2" accent1="accent1" accent2="accent2" accent3="accent3" accent4="accent4" accent5="accent5" accent6="accent6" hlink="hlink" folHlink="folHlink"/>
    </a:extraClrScheme>
    <a:extraClrScheme>
      <a:clrScheme name="Edge 8">
        <a:dk1>
          <a:srgbClr val="000000"/>
        </a:dk1>
        <a:lt1>
          <a:srgbClr val="FFFFFF"/>
        </a:lt1>
        <a:dk2>
          <a:srgbClr val="CC0000"/>
        </a:dk2>
        <a:lt2>
          <a:srgbClr val="666699"/>
        </a:lt2>
        <a:accent1>
          <a:srgbClr val="808080"/>
        </a:accent1>
        <a:accent2>
          <a:srgbClr val="999933"/>
        </a:accent2>
        <a:accent3>
          <a:srgbClr val="FFFFFF"/>
        </a:accent3>
        <a:accent4>
          <a:srgbClr val="000000"/>
        </a:accent4>
        <a:accent5>
          <a:srgbClr val="C0C0C0"/>
        </a:accent5>
        <a:accent6>
          <a:srgbClr val="8A8A2D"/>
        </a:accent6>
        <a:hlink>
          <a:srgbClr val="4C6D80"/>
        </a:hlink>
        <a:folHlink>
          <a:srgbClr val="B2B2B2"/>
        </a:folHlink>
      </a:clrScheme>
      <a:clrMap bg1="lt1" tx1="dk1" bg2="lt2" tx2="dk2" accent1="accent1" accent2="accent2" accent3="accent3" accent4="accent4" accent5="accent5" accent6="accent6" hlink="hlink" folHlink="folHlink"/>
    </a:extraClrScheme>
    <a:extraClrScheme>
      <a:clrScheme name="Edge 9">
        <a:dk1>
          <a:srgbClr val="000000"/>
        </a:dk1>
        <a:lt1>
          <a:srgbClr val="FFFFFF"/>
        </a:lt1>
        <a:dk2>
          <a:srgbClr val="003399"/>
        </a:dk2>
        <a:lt2>
          <a:srgbClr val="666699"/>
        </a:lt2>
        <a:accent1>
          <a:srgbClr val="009999"/>
        </a:accent1>
        <a:accent2>
          <a:srgbClr val="4C6D4E"/>
        </a:accent2>
        <a:accent3>
          <a:srgbClr val="FFFFFF"/>
        </a:accent3>
        <a:accent4>
          <a:srgbClr val="000000"/>
        </a:accent4>
        <a:accent5>
          <a:srgbClr val="AACACA"/>
        </a:accent5>
        <a:accent6>
          <a:srgbClr val="446246"/>
        </a:accent6>
        <a:hlink>
          <a:srgbClr val="4C6D80"/>
        </a:hlink>
        <a:folHlink>
          <a:srgbClr val="B2B2B2"/>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Edge</Template>
  <TotalTime>1194</TotalTime>
  <Words>2364</Words>
  <Application>Microsoft Office PowerPoint</Application>
  <PresentationFormat>Diaprojekcija na zaslonu (4:3)</PresentationFormat>
  <Paragraphs>304</Paragraphs>
  <Slides>14</Slides>
  <Notes>0</Notes>
  <HiddenSlides>0</HiddenSlides>
  <MMClips>0</MMClips>
  <ScaleCrop>false</ScaleCrop>
  <HeadingPairs>
    <vt:vector size="4" baseType="variant">
      <vt:variant>
        <vt:lpstr>Tema</vt:lpstr>
      </vt:variant>
      <vt:variant>
        <vt:i4>1</vt:i4>
      </vt:variant>
      <vt:variant>
        <vt:lpstr>Naslovi diapozitivov</vt:lpstr>
      </vt:variant>
      <vt:variant>
        <vt:i4>14</vt:i4>
      </vt:variant>
    </vt:vector>
  </HeadingPairs>
  <TitlesOfParts>
    <vt:vector size="15" baseType="lpstr">
      <vt:lpstr>Edge</vt:lpstr>
      <vt:lpstr>DPS, Sekcija psihologov v VIZ </vt:lpstr>
      <vt:lpstr>Kratka zgodovina uvajanja psihologov v osnovne šole…</vt:lpstr>
      <vt:lpstr>Kaj nam o zaposlovanju psihologov v ŠSS povedo številke...</vt:lpstr>
      <vt:lpstr>Gibanje zaposlovanja psihologov med 1985 - 1995</vt:lpstr>
      <vt:lpstr>Nekatere spremembe v VIZ, ki so vplivale na delo psihologa v OŠ  od 1988 – 2016...</vt:lpstr>
      <vt:lpstr>Zakonodaja, ki ureja delo PSIHOLOGA V OŠ</vt:lpstr>
      <vt:lpstr>Organiziranost psihologov v VIZ</vt:lpstr>
      <vt:lpstr>Strokovna podlaga dela  psihologa v OŠ?</vt:lpstr>
      <vt:lpstr>Primer: Opis del in nalog ŠSD (ne psihologa)</vt:lpstr>
      <vt:lpstr>Kaj so močna podočja PSIHOLOGA znotraj ŠSS</vt:lpstr>
      <vt:lpstr>Šibka področja, ki potrebujejo spremembe</vt:lpstr>
      <vt:lpstr>Spremljanje uspešnosti delovanja ŠSS...</vt:lpstr>
      <vt:lpstr>Kaj dobiš, če „poguglaš“ šolski psiholog</vt:lpstr>
      <vt:lpstr>  Hvala za pozornost, komentarje in predloge! </vt:lpstr>
    </vt:vector>
  </TitlesOfParts>
  <Company>Osnovna šola Venclja Perka Domžale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PowerPointova predstavitev</dc:title>
  <dc:creator>Nataša Fabjančič</dc:creator>
  <cp:lastModifiedBy>Lidija Srša</cp:lastModifiedBy>
  <cp:revision>74</cp:revision>
  <cp:lastPrinted>2016-12-13T10:26:14Z</cp:lastPrinted>
  <dcterms:created xsi:type="dcterms:W3CDTF">2016-11-18T10:09:55Z</dcterms:created>
  <dcterms:modified xsi:type="dcterms:W3CDTF">2017-05-29T09:19:44Z</dcterms:modified>
</cp:coreProperties>
</file>